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35FCD10-439C-43A9-8E19-4C1B45F838BB}">
  <a:tblStyle styleId="{935FCD10-439C-43A9-8E19-4C1B45F838BB}"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8CC7284-17C6-4F87-B917-4D39E31CF26C}"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rIns="91425" wrap="square" tIns="91425"/>
          <a:lstStyle>
            <a:lvl1pPr indent="0" lvl="0" marL="0" marR="0" rtl="0" algn="r">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6" name="Shape 8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3" name="Shape 14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Shape 111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12" name="Shape 111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Data as is colored by time: the most purple is the first TR, the most green is the last TR.</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That looks weird!</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Make some arrows here to how the groups of TRs, roughtly the first 10-20, next 10-20, and so on…</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Then a final arrow to show a broad temporal effect</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113" name="Shape 111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Shape 111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20" name="Shape 112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Data as is colored by time: the most purple is the first TR, the most green is the last TR.</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That looks weird!</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Make some arrows here to how the groups of TRs, roughtly the first 10-20, next 10-20, and so on…</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Then a final arrow to show a broad temporal effect</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121" name="Shape 112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Shape 112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28" name="Shape 1128"/>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Data as is colored by time: the most purple is the first TR, the most green is the last TR.</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That looks weird!</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Make some arrows here to how the groups of TRs, roughtly the first 10-20, next 10-20, and so on…</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Then a final arrow to show a broad temporal effect</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129" name="Shape 1129"/>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Shape 113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136" name="Shape 113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Shape 114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142" name="Shape 114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Shape 114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148" name="Shape 114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Shape 115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54" name="Shape 115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155" name="Shape 115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Shape 115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60" name="Shape 116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Show here that the first and last TRs are now kind of still clumped together…</a:t>
            </a:r>
          </a:p>
        </p:txBody>
      </p:sp>
      <p:sp>
        <p:nvSpPr>
          <p:cNvPr id="1161" name="Shape 116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Shape 116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170" name="Shape 117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Shape 117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76" name="Shape 117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177" name="Shape 117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9" name="Shape 14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a:p>
        </p:txBody>
      </p:sp>
      <p:sp>
        <p:nvSpPr>
          <p:cNvPr id="150" name="Shape 15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Shape 118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182" name="Shape 118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Shape 118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88" name="Shape 1188"/>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189" name="Shape 1189"/>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Shape 119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94" name="Shape 119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195" name="Shape 119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Shape 12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01" name="Shape 120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202" name="Shape 120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Shape 120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208" name="Shape 120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Shape 12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14" name="Shape 121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215" name="Shape 121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Shape 12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21" name="Shape 122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222" name="Shape 122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29" name="Shape 122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230" name="Shape 123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Shape 12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35" name="Shape 123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236" name="Shape 123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Shape 124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43" name="Shape 1243"/>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244" name="Shape 1244"/>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56" name="Shape 15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Shape 125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52" name="Shape 125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253" name="Shape 125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Shape 125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59" name="Shape 125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260" name="Shape 126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Shape 126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267" name="Shape 126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Shape 127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273" name="Shape 127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Shape 127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79" name="Shape 127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280" name="Shape 128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Shape 128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86" name="Shape 128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287" name="Shape 128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Shape 129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93" name="Shape 1293"/>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294" name="Shape 1294"/>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Shape 130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02" name="Shape 130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03" name="Shape 130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Shape 131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11" name="Shape 131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12" name="Shape 131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Shape 13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21" name="Shape 132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22" name="Shape 132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6" name="Shape 1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Shape 132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30" name="Shape 133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31" name="Shape 133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Shape 13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38" name="Shape 1338"/>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39" name="Shape 1339"/>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Shape 134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47" name="Shape 1347"/>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48" name="Shape 134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Shape 13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56" name="Shape 135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57" name="Shape 135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Shape 13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63" name="Shape 1363"/>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64" name="Shape 1364"/>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Shape 136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70" name="Shape 137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71" name="Shape 137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Shape 137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77" name="Shape 1377"/>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78" name="Shape 137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Shape 138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85" name="Shape 138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86" name="Shape 138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Shape 139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93" name="Shape 1393"/>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394" name="Shape 1394"/>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7" name="Shape 1397"/>
        <p:cNvGrpSpPr/>
        <p:nvPr/>
      </p:nvGrpSpPr>
      <p:grpSpPr>
        <a:xfrm>
          <a:off x="0" y="0"/>
          <a:ext cx="0" cy="0"/>
          <a:chOff x="0" y="0"/>
          <a:chExt cx="0" cy="0"/>
        </a:xfrm>
      </p:grpSpPr>
      <p:sp>
        <p:nvSpPr>
          <p:cNvPr id="1398" name="Shape 139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99" name="Shape 139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400" name="Shape 140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4" name="Shape 17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7620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Fill </a:t>
            </a:r>
            <a:r>
              <a:rPr b="0" i="1" lang="en-US" sz="1200" u="none" cap="none" strike="noStrike">
                <a:solidFill>
                  <a:schemeClr val="dk1"/>
                </a:solidFill>
                <a:latin typeface="Calibri"/>
                <a:ea typeface="Calibri"/>
                <a:cs typeface="Calibri"/>
                <a:sym typeface="Calibri"/>
              </a:rPr>
              <a:t>Onsets</a:t>
            </a:r>
            <a:r>
              <a:rPr b="0" i="0" lang="en-US" sz="1200" u="none" cap="none" strike="noStrike">
                <a:solidFill>
                  <a:schemeClr val="dk1"/>
                </a:solidFill>
                <a:latin typeface="Calibri"/>
                <a:ea typeface="Calibri"/>
                <a:cs typeface="Calibri"/>
                <a:sym typeface="Calibri"/>
              </a:rPr>
              <a:t> fields condition by condition. Please be aware that the scan starts from 0, and unit is </a:t>
            </a:r>
            <a:r>
              <a:rPr b="0" i="1" lang="en-US" sz="1200" u="none" cap="none" strike="noStrike">
                <a:solidFill>
                  <a:schemeClr val="dk1"/>
                </a:solidFill>
                <a:latin typeface="Calibri"/>
                <a:ea typeface="Calibri"/>
                <a:cs typeface="Calibri"/>
                <a:sym typeface="Calibri"/>
              </a:rPr>
              <a:t>TR</a:t>
            </a:r>
            <a:r>
              <a:rPr b="0" i="0" lang="en-US" sz="1200" u="none" cap="none" strike="noStrike">
                <a:solidFill>
                  <a:schemeClr val="dk1"/>
                </a:solidFill>
                <a:latin typeface="Calibri"/>
                <a:ea typeface="Calibri"/>
                <a:cs typeface="Calibri"/>
                <a:sym typeface="Calibri"/>
              </a:rPr>
              <a:t> or </a:t>
            </a:r>
            <a:r>
              <a:rPr b="0" i="1" lang="en-US" sz="1200" u="none" cap="none" strike="noStrike">
                <a:solidFill>
                  <a:schemeClr val="dk1"/>
                </a:solidFill>
                <a:latin typeface="Calibri"/>
                <a:ea typeface="Calibri"/>
                <a:cs typeface="Calibri"/>
                <a:sym typeface="Calibri"/>
              </a:rPr>
              <a:t>scan</a:t>
            </a:r>
            <a:r>
              <a:rPr b="0" i="0" lang="en-US" sz="1200" u="none" cap="none" strike="noStrike">
                <a:solidFill>
                  <a:schemeClr val="dk1"/>
                </a:solidFill>
                <a:latin typeface="Calibri"/>
                <a:ea typeface="Calibri"/>
                <a:cs typeface="Calibri"/>
                <a:sym typeface="Calibri"/>
              </a:rPr>
              <a:t>, not </a:t>
            </a:r>
            <a:r>
              <a:rPr b="0" i="1" lang="en-US" sz="1200" u="none" cap="none" strike="noStrike">
                <a:solidFill>
                  <a:schemeClr val="dk1"/>
                </a:solidFill>
                <a:latin typeface="Calibri"/>
                <a:ea typeface="Calibri"/>
                <a:cs typeface="Calibri"/>
                <a:sym typeface="Calibri"/>
              </a:rPr>
              <a:t>second</a:t>
            </a:r>
            <a:r>
              <a:rPr b="0" i="0" lang="en-US" sz="1200" u="none" cap="none" strike="noStrike">
                <a:solidFill>
                  <a:schemeClr val="dk1"/>
                </a:solidFill>
                <a:latin typeface="Calibri"/>
                <a:ea typeface="Calibri"/>
                <a:cs typeface="Calibri"/>
                <a:sym typeface="Calibri"/>
              </a:rPr>
              <a:t>. i.e. If you put number 10, it refers the 11th scan image you selected.</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75" name="Shape 17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Shape 140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06" name="Shape 140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407" name="Shape 140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Shape 14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14" name="Shape 141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415" name="Shape 141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Shape 141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20" name="Shape 142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421" name="Shape 142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Shape 142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27" name="Shape 1427"/>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428" name="Shape 142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Shape 14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35" name="Shape 143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a:p>
        </p:txBody>
      </p:sp>
      <p:sp>
        <p:nvSpPr>
          <p:cNvPr id="1436" name="Shape 143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Shape 144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41" name="Shape 144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442" name="Shape 144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Shape 144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47" name="Shape 1447"/>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448" name="Shape 144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Shape 145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54" name="Shape 145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455" name="Shape 145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Shape 146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61" name="Shape 146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Shape 146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67" name="Shape 146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7" name="Shape 18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Shape 147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73" name="Shape 1473"/>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474" name="Shape 1474"/>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93" name="Shape 19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99" name="Shape 19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06" name="Shape 20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18" name="Shape 21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2" name="Shape 9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36" name="Shape 23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54" name="Shape 25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73" name="Shape 27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94" name="Shape 29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15" name="Shape 31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36" name="Shape 33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55" name="Shape 3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74" name="Shape 37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93" name="Shape 39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12" name="Shape 41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8" name="Shape 9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31" name="Shape 43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50" name="Shape 4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64" name="Shape 46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465" name="Shape 46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0" name="Shape 47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These are TRs (time points) across multiple blocks</a:t>
            </a:r>
          </a:p>
        </p:txBody>
      </p:sp>
      <p:sp>
        <p:nvSpPr>
          <p:cNvPr id="471" name="Shape 47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98" name="Shape 498"/>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499" name="Shape 499"/>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30" name="Shape 53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531" name="Shape 53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68" name="Shape 56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Shape 57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74" name="Shape 57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80" name="Shape 58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86" name="Shape 58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4" name="Shape 10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92" name="Shape 59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1" lang="en-US" sz="1200" u="none" cap="none" strike="noStrike">
                <a:solidFill>
                  <a:schemeClr val="dk1"/>
                </a:solidFill>
                <a:latin typeface="Calibri"/>
                <a:ea typeface="Calibri"/>
                <a:cs typeface="Calibri"/>
                <a:sym typeface="Calibri"/>
              </a:rPr>
              <a:t>Session Description</a:t>
            </a:r>
            <a:r>
              <a:rPr b="0" i="0" lang="en-US" sz="1200" u="none" cap="none" strike="noStrike">
                <a:solidFill>
                  <a:schemeClr val="dk1"/>
                </a:solidFill>
                <a:latin typeface="Calibri"/>
                <a:ea typeface="Calibri"/>
                <a:cs typeface="Calibri"/>
                <a:sym typeface="Calibri"/>
              </a:rPr>
              <a:t> is an optional field.</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Datamat Prefix</a:t>
            </a:r>
            <a:r>
              <a:rPr b="0" i="0" lang="en-US" sz="1200" u="none" cap="none" strike="noStrike">
                <a:solidFill>
                  <a:schemeClr val="dk1"/>
                </a:solidFill>
                <a:latin typeface="Calibri"/>
                <a:ea typeface="Calibri"/>
                <a:cs typeface="Calibri"/>
                <a:sym typeface="Calibri"/>
              </a:rPr>
              <a:t> is used to compose sessiondata file name. </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Merge Data:</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Across All Runs</a:t>
            </a:r>
            <a:r>
              <a:rPr b="0" i="0" lang="en-US" sz="1200" u="none" cap="none" strike="noStrike">
                <a:solidFill>
                  <a:schemeClr val="dk1"/>
                </a:solidFill>
                <a:latin typeface="Calibri"/>
                <a:ea typeface="Calibri"/>
                <a:cs typeface="Calibri"/>
                <a:sym typeface="Calibri"/>
              </a:rPr>
              <a:t>  (default): data will be averaged together across all runs for the same condition names. </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Within Each Runs</a:t>
            </a:r>
            <a:r>
              <a:rPr b="0" i="0" lang="en-US" sz="1200" u="none" cap="none" strike="noStrike">
                <a:solidFill>
                  <a:schemeClr val="dk1"/>
                </a:solidFill>
                <a:latin typeface="Calibri"/>
                <a:ea typeface="Calibri"/>
                <a:cs typeface="Calibri"/>
                <a:sym typeface="Calibri"/>
              </a:rPr>
              <a:t>, the same condition name in different runs will be treated as different conditions. So the actual conditions will be automatically expand to something like Run1Cond1, Run1Cond2,  Run2Cond1, etc.</a:t>
            </a:r>
          </a:p>
        </p:txBody>
      </p:sp>
      <p:sp>
        <p:nvSpPr>
          <p:cNvPr id="593" name="Shape 59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01" name="Shape 60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1" lang="en-US" sz="1200" u="none" cap="none" strike="noStrike">
                <a:solidFill>
                  <a:schemeClr val="dk1"/>
                </a:solidFill>
                <a:latin typeface="Calibri"/>
                <a:ea typeface="Calibri"/>
                <a:cs typeface="Calibri"/>
                <a:sym typeface="Calibri"/>
              </a:rPr>
              <a:t>Relative Ref. Scan Onset</a:t>
            </a:r>
            <a:r>
              <a:rPr b="0" i="0" lang="en-US" sz="1200" u="none" cap="none" strike="noStrike">
                <a:solidFill>
                  <a:schemeClr val="dk1"/>
                </a:solidFill>
                <a:latin typeface="Calibri"/>
                <a:ea typeface="Calibri"/>
                <a:cs typeface="Calibri"/>
                <a:sym typeface="Calibri"/>
              </a:rPr>
              <a:t> refers the offset of the first reference scan from the first scan of each onset. Negative value means that reference scan starts before the first scan of each onset. By default, it is 0. </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Number of Reference Scans</a:t>
            </a:r>
            <a:r>
              <a:rPr b="0" i="0" lang="en-US" sz="1200" u="none" cap="none" strike="noStrike">
                <a:solidFill>
                  <a:schemeClr val="dk1"/>
                </a:solidFill>
                <a:latin typeface="Calibri"/>
                <a:ea typeface="Calibri"/>
                <a:cs typeface="Calibri"/>
                <a:sym typeface="Calibri"/>
              </a:rPr>
              <a:t> means how many scans after the first reference scan will be averaged together to become a reference scan. By default, it is 1, which means that only 1 scan is used for reference scan.</a:t>
            </a:r>
          </a:p>
        </p:txBody>
      </p:sp>
      <p:sp>
        <p:nvSpPr>
          <p:cNvPr id="602" name="Shape 60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14" name="Shape 61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1" lang="en-US" sz="1200" u="none" cap="none" strike="noStrike">
                <a:solidFill>
                  <a:schemeClr val="dk1"/>
                </a:solidFill>
                <a:latin typeface="Calibri"/>
                <a:ea typeface="Calibri"/>
                <a:cs typeface="Calibri"/>
                <a:sym typeface="Calibri"/>
              </a:rPr>
              <a:t>Session Description</a:t>
            </a:r>
            <a:r>
              <a:rPr b="0" i="0" lang="en-US" sz="1200" u="none" cap="none" strike="noStrike">
                <a:solidFill>
                  <a:schemeClr val="dk1"/>
                </a:solidFill>
                <a:latin typeface="Calibri"/>
                <a:ea typeface="Calibri"/>
                <a:cs typeface="Calibri"/>
                <a:sym typeface="Calibri"/>
              </a:rPr>
              <a:t> is an optional field.</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Datamat Prefix</a:t>
            </a:r>
            <a:r>
              <a:rPr b="0" i="0" lang="en-US" sz="1200" u="none" cap="none" strike="noStrike">
                <a:solidFill>
                  <a:schemeClr val="dk1"/>
                </a:solidFill>
                <a:latin typeface="Calibri"/>
                <a:ea typeface="Calibri"/>
                <a:cs typeface="Calibri"/>
                <a:sym typeface="Calibri"/>
              </a:rPr>
              <a:t> is used to compose sessiondata file name. </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Merge Data:</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Across All Runs</a:t>
            </a:r>
            <a:r>
              <a:rPr b="0" i="0" lang="en-US" sz="1200" u="none" cap="none" strike="noStrike">
                <a:solidFill>
                  <a:schemeClr val="dk1"/>
                </a:solidFill>
                <a:latin typeface="Calibri"/>
                <a:ea typeface="Calibri"/>
                <a:cs typeface="Calibri"/>
                <a:sym typeface="Calibri"/>
              </a:rPr>
              <a:t>  (default): data will be averaged together across all runs for the same condition names. </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Within Each Runs</a:t>
            </a:r>
            <a:r>
              <a:rPr b="0" i="0" lang="en-US" sz="1200" u="none" cap="none" strike="noStrike">
                <a:solidFill>
                  <a:schemeClr val="dk1"/>
                </a:solidFill>
                <a:latin typeface="Calibri"/>
                <a:ea typeface="Calibri"/>
                <a:cs typeface="Calibri"/>
                <a:sym typeface="Calibri"/>
              </a:rPr>
              <a:t>, the same condition name in different runs will be treated as different conditions. So the actual conditions will be automatically expand to something like Run1Cond1, Run1Cond2,  Run2Cond1, etc.</a:t>
            </a:r>
          </a:p>
        </p:txBody>
      </p:sp>
      <p:sp>
        <p:nvSpPr>
          <p:cNvPr id="615" name="Shape 61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21" name="Shape 62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76200" lvl="0" marL="0" marR="0" rtl="0" algn="l">
              <a:lnSpc>
                <a:spcPct val="100000"/>
              </a:lnSpc>
              <a:spcBef>
                <a:spcPts val="0"/>
              </a:spcBef>
              <a:spcAft>
                <a:spcPts val="0"/>
              </a:spcAft>
              <a:buClr>
                <a:schemeClr val="dk1"/>
              </a:buClr>
              <a:buSzPts val="1200"/>
              <a:buFont typeface="Calibri"/>
              <a:buNone/>
            </a:pPr>
            <a:r>
              <a:rPr b="0" i="1" lang="en-US" sz="1200" u="none" cap="none" strike="noStrike">
                <a:solidFill>
                  <a:schemeClr val="dk1"/>
                </a:solidFill>
                <a:latin typeface="Calibri"/>
                <a:ea typeface="Calibri"/>
                <a:cs typeface="Calibri"/>
                <a:sym typeface="Calibri"/>
              </a:rPr>
              <a:t>Number of Scans</a:t>
            </a:r>
            <a:r>
              <a:rPr b="0" i="0" lang="en-US" sz="1200" u="none" cap="none" strike="noStrike">
                <a:solidFill>
                  <a:schemeClr val="dk1"/>
                </a:solidFill>
                <a:latin typeface="Calibri"/>
                <a:ea typeface="Calibri"/>
                <a:cs typeface="Calibri"/>
                <a:sym typeface="Calibri"/>
              </a:rPr>
              <a:t> field must be specified first in this window.</a:t>
            </a:r>
          </a:p>
          <a:p>
            <a:pPr indent="-76200" lvl="0" marL="0" marR="0" rtl="0" algn="l">
              <a:lnSpc>
                <a:spcPct val="100000"/>
              </a:lnSpc>
              <a:spcBef>
                <a:spcPts val="0"/>
              </a:spcBef>
              <a:spcAft>
                <a:spcPts val="0"/>
              </a:spcAft>
              <a:buClr>
                <a:schemeClr val="dk1"/>
              </a:buClr>
              <a:buSzPts val="1200"/>
              <a:buFont typeface="Calibri"/>
              <a:buNone/>
            </a:pPr>
            <a:r>
              <a:rPr b="0" i="1" lang="en-US" sz="1200" u="none" cap="none" strike="noStrike">
                <a:solidFill>
                  <a:schemeClr val="dk1"/>
                </a:solidFill>
                <a:latin typeface="Calibri"/>
                <a:ea typeface="Calibri"/>
                <a:cs typeface="Calibri"/>
                <a:sym typeface="Calibri"/>
              </a:rPr>
              <a:t>Number of scans to be skipped</a:t>
            </a:r>
            <a:r>
              <a:rPr b="0" i="0" lang="en-US" sz="1200" u="none" cap="none" strike="noStrike">
                <a:solidFill>
                  <a:schemeClr val="dk1"/>
                </a:solidFill>
                <a:latin typeface="Calibri"/>
                <a:ea typeface="Calibri"/>
                <a:cs typeface="Calibri"/>
                <a:sym typeface="Calibri"/>
              </a:rPr>
              <a:t> is not 0, the first several scans in this run to be skipped should not be included in the Data Files, and Number of Scans should reflects the actual number of un-skipped scans. The onset number in the fields below still starts from the very first scan of this run. If the onsets that you entered are within the skipped scans, they will be excluded when the datamat is created</a:t>
            </a:r>
          </a:p>
          <a:p>
            <a:pPr indent="-76200" lvl="0" marL="0" marR="0" rtl="0" algn="l">
              <a:lnSpc>
                <a:spcPct val="100000"/>
              </a:lnSpc>
              <a:spcBef>
                <a:spcPts val="0"/>
              </a:spcBef>
              <a:spcAft>
                <a:spcPts val="0"/>
              </a:spcAft>
              <a:buClr>
                <a:schemeClr val="dk1"/>
              </a:buClr>
              <a:buSzPts val="1200"/>
              <a:buFont typeface="Calibri"/>
              <a:buNone/>
            </a:pPr>
            <a:r>
              <a:rPr b="0" i="1" lang="en-US" sz="1200" u="none" cap="none" strike="noStrike">
                <a:solidFill>
                  <a:schemeClr val="dk1"/>
                </a:solidFill>
                <a:latin typeface="Calibri"/>
                <a:ea typeface="Calibri"/>
                <a:cs typeface="Calibri"/>
                <a:sym typeface="Calibri"/>
              </a:rPr>
              <a:t>Onsets</a:t>
            </a:r>
            <a:r>
              <a:rPr b="0" i="0" lang="en-US" sz="1200" u="none" cap="none" strike="noStrike">
                <a:solidFill>
                  <a:schemeClr val="dk1"/>
                </a:solidFill>
                <a:latin typeface="Calibri"/>
                <a:ea typeface="Calibri"/>
                <a:cs typeface="Calibri"/>
                <a:sym typeface="Calibri"/>
              </a:rPr>
              <a:t>: Please be aware that the scan starts from 0, and unit is </a:t>
            </a:r>
            <a:r>
              <a:rPr b="0" i="1" lang="en-US" sz="1200" u="none" cap="none" strike="noStrike">
                <a:solidFill>
                  <a:schemeClr val="dk1"/>
                </a:solidFill>
                <a:latin typeface="Calibri"/>
                <a:ea typeface="Calibri"/>
                <a:cs typeface="Calibri"/>
                <a:sym typeface="Calibri"/>
              </a:rPr>
              <a:t>TR</a:t>
            </a:r>
            <a:r>
              <a:rPr b="0" i="0" lang="en-US" sz="1200" u="none" cap="none" strike="noStrike">
                <a:solidFill>
                  <a:schemeClr val="dk1"/>
                </a:solidFill>
                <a:latin typeface="Calibri"/>
                <a:ea typeface="Calibri"/>
                <a:cs typeface="Calibri"/>
                <a:sym typeface="Calibri"/>
              </a:rPr>
              <a:t> or </a:t>
            </a:r>
            <a:r>
              <a:rPr b="0" i="1" lang="en-US" sz="1200" u="none" cap="none" strike="noStrike">
                <a:solidFill>
                  <a:schemeClr val="dk1"/>
                </a:solidFill>
                <a:latin typeface="Calibri"/>
                <a:ea typeface="Calibri"/>
                <a:cs typeface="Calibri"/>
                <a:sym typeface="Calibri"/>
              </a:rPr>
              <a:t>scan</a:t>
            </a:r>
            <a:r>
              <a:rPr b="0" i="0" lang="en-US" sz="1200" u="none" cap="none" strike="noStrike">
                <a:solidFill>
                  <a:schemeClr val="dk1"/>
                </a:solidFill>
                <a:latin typeface="Calibri"/>
                <a:ea typeface="Calibri"/>
                <a:cs typeface="Calibri"/>
                <a:sym typeface="Calibri"/>
              </a:rPr>
              <a:t>, not </a:t>
            </a:r>
            <a:r>
              <a:rPr b="0" i="1" lang="en-US" sz="1200" u="none" cap="none" strike="noStrike">
                <a:solidFill>
                  <a:schemeClr val="dk1"/>
                </a:solidFill>
                <a:latin typeface="Calibri"/>
                <a:ea typeface="Calibri"/>
                <a:cs typeface="Calibri"/>
                <a:sym typeface="Calibri"/>
              </a:rPr>
              <a:t>second</a:t>
            </a:r>
            <a:r>
              <a:rPr b="0" i="0" lang="en-US" sz="1200" u="none" cap="none" strike="noStrike">
                <a:solidFill>
                  <a:schemeClr val="dk1"/>
                </a:solidFill>
                <a:latin typeface="Calibri"/>
                <a:ea typeface="Calibri"/>
                <a:cs typeface="Calibri"/>
                <a:sym typeface="Calibri"/>
              </a:rPr>
              <a:t>. i.e. If you put number 10, it refers the 11th scan image you selected.</a:t>
            </a:r>
          </a:p>
          <a:p>
            <a:pPr indent="-7620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If you have many onset numbers in a field, we suggest you to prepare them in text files. One text file for each run, each line stands for a condition, and all onsets for that condition are separated by a space and listed on that condition line. Click </a:t>
            </a:r>
            <a:r>
              <a:rPr b="0" i="1" lang="en-US" sz="1200" u="none" cap="none" strike="noStrike">
                <a:solidFill>
                  <a:schemeClr val="dk1"/>
                </a:solidFill>
                <a:latin typeface="Calibri"/>
                <a:ea typeface="Calibri"/>
                <a:cs typeface="Calibri"/>
                <a:sym typeface="Calibri"/>
              </a:rPr>
              <a:t>Load Onsets from a text file for this run</a:t>
            </a:r>
            <a:r>
              <a:rPr b="0" i="0" lang="en-US" sz="1200" u="none" cap="none" strike="noStrike">
                <a:solidFill>
                  <a:schemeClr val="dk1"/>
                </a:solidFill>
                <a:latin typeface="Calibri"/>
                <a:ea typeface="Calibri"/>
                <a:cs typeface="Calibri"/>
                <a:sym typeface="Calibri"/>
              </a:rPr>
              <a:t> under </a:t>
            </a:r>
            <a:r>
              <a:rPr b="0" i="1" lang="en-US" sz="1200" u="none" cap="none" strike="noStrike">
                <a:solidFill>
                  <a:schemeClr val="dk1"/>
                </a:solidFill>
                <a:latin typeface="Calibri"/>
                <a:ea typeface="Calibri"/>
                <a:cs typeface="Calibri"/>
                <a:sym typeface="Calibri"/>
              </a:rPr>
              <a:t>Edit</a:t>
            </a:r>
            <a:r>
              <a:rPr b="0" i="0" lang="en-US" sz="1200" u="none" cap="none" strike="noStrike">
                <a:solidFill>
                  <a:schemeClr val="dk1"/>
                </a:solidFill>
                <a:latin typeface="Calibri"/>
                <a:ea typeface="Calibri"/>
                <a:cs typeface="Calibri"/>
                <a:sym typeface="Calibri"/>
              </a:rPr>
              <a:t> menu to let the PLS applications fill the onset numbers for you. Click </a:t>
            </a:r>
            <a:r>
              <a:rPr b="0" i="1" lang="en-US" sz="1200" u="none" cap="none" strike="noStrike">
                <a:solidFill>
                  <a:schemeClr val="dk1"/>
                </a:solidFill>
                <a:latin typeface="Calibri"/>
                <a:ea typeface="Calibri"/>
                <a:cs typeface="Calibri"/>
                <a:sym typeface="Calibri"/>
              </a:rPr>
              <a:t>Save Onsets to a text file for this run</a:t>
            </a:r>
            <a:r>
              <a:rPr b="0" i="0" lang="en-US" sz="1200" u="none" cap="none" strike="noStrike">
                <a:solidFill>
                  <a:schemeClr val="dk1"/>
                </a:solidFill>
                <a:latin typeface="Calibri"/>
                <a:ea typeface="Calibri"/>
                <a:cs typeface="Calibri"/>
                <a:sym typeface="Calibri"/>
              </a:rPr>
              <a:t> will save the current filled numbers to a text file.</a:t>
            </a:r>
          </a:p>
          <a:p>
            <a:pPr indent="-7620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622" name="Shape 62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Shape 63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34" name="Shape 63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1" lang="en-US" sz="1200" u="none" cap="none" strike="noStrike">
                <a:solidFill>
                  <a:schemeClr val="dk1"/>
                </a:solidFill>
                <a:latin typeface="Calibri"/>
                <a:ea typeface="Calibri"/>
                <a:cs typeface="Calibri"/>
                <a:sym typeface="Calibri"/>
              </a:rPr>
              <a:t>Session Description</a:t>
            </a:r>
            <a:r>
              <a:rPr b="0" i="0" lang="en-US" sz="1200" u="none" cap="none" strike="noStrike">
                <a:solidFill>
                  <a:schemeClr val="dk1"/>
                </a:solidFill>
                <a:latin typeface="Calibri"/>
                <a:ea typeface="Calibri"/>
                <a:cs typeface="Calibri"/>
                <a:sym typeface="Calibri"/>
              </a:rPr>
              <a:t> is an optional field.</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Datamat Prefix</a:t>
            </a:r>
            <a:r>
              <a:rPr b="0" i="0" lang="en-US" sz="1200" u="none" cap="none" strike="noStrike">
                <a:solidFill>
                  <a:schemeClr val="dk1"/>
                </a:solidFill>
                <a:latin typeface="Calibri"/>
                <a:ea typeface="Calibri"/>
                <a:cs typeface="Calibri"/>
                <a:sym typeface="Calibri"/>
              </a:rPr>
              <a:t> is used to compose sessiondata file name. </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Merge Data:</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Across All Runs</a:t>
            </a:r>
            <a:r>
              <a:rPr b="0" i="0" lang="en-US" sz="1200" u="none" cap="none" strike="noStrike">
                <a:solidFill>
                  <a:schemeClr val="dk1"/>
                </a:solidFill>
                <a:latin typeface="Calibri"/>
                <a:ea typeface="Calibri"/>
                <a:cs typeface="Calibri"/>
                <a:sym typeface="Calibri"/>
              </a:rPr>
              <a:t>  (default): data will be averaged together across all runs for the same condition names. </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Within Each Runs</a:t>
            </a:r>
            <a:r>
              <a:rPr b="0" i="0" lang="en-US" sz="1200" u="none" cap="none" strike="noStrike">
                <a:solidFill>
                  <a:schemeClr val="dk1"/>
                </a:solidFill>
                <a:latin typeface="Calibri"/>
                <a:ea typeface="Calibri"/>
                <a:cs typeface="Calibri"/>
                <a:sym typeface="Calibri"/>
              </a:rPr>
              <a:t>, the same condition name in different runs will be treated as different conditions. So the actual conditions will be automatically expand to something like Run1Cond1, Run1Cond2,  Run2Cond1, etc.</a:t>
            </a:r>
          </a:p>
        </p:txBody>
      </p:sp>
      <p:sp>
        <p:nvSpPr>
          <p:cNvPr id="635" name="Shape 63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Shape 64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41" name="Shape 64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1" lang="en-US" sz="1200" u="none" cap="none" strike="noStrike">
                <a:solidFill>
                  <a:schemeClr val="dk1"/>
                </a:solidFill>
                <a:latin typeface="Calibri"/>
                <a:ea typeface="Calibri"/>
                <a:cs typeface="Calibri"/>
                <a:sym typeface="Calibri"/>
              </a:rPr>
              <a:t>Normalize data with volume mean: </a:t>
            </a:r>
            <a:r>
              <a:rPr b="0" i="0" lang="en-US" sz="1200" u="none" cap="none" strike="noStrike">
                <a:solidFill>
                  <a:schemeClr val="dk1"/>
                </a:solidFill>
                <a:latin typeface="Calibri"/>
                <a:ea typeface="Calibri"/>
                <a:cs typeface="Calibri"/>
                <a:sym typeface="Calibri"/>
              </a:rPr>
              <a:t>datamat value will be the stacked volume intensity divided by the average intensity for each volume; otherwise, datamat value will just be the stacked volume intensity. Please be aware that by default </a:t>
            </a:r>
            <a:r>
              <a:rPr b="0" i="1" lang="en-US" sz="1200" u="none" cap="none" strike="noStrike">
                <a:solidFill>
                  <a:schemeClr val="dk1"/>
                </a:solidFill>
                <a:latin typeface="Calibri"/>
                <a:ea typeface="Calibri"/>
                <a:cs typeface="Calibri"/>
                <a:sym typeface="Calibri"/>
              </a:rPr>
              <a:t>Normalize data with volume mean</a:t>
            </a:r>
            <a:r>
              <a:rPr b="0" i="0" lang="en-US" sz="1200" u="none" cap="none" strike="noStrike">
                <a:solidFill>
                  <a:schemeClr val="dk1"/>
                </a:solidFill>
                <a:latin typeface="Calibri"/>
                <a:ea typeface="Calibri"/>
                <a:cs typeface="Calibri"/>
                <a:sym typeface="Calibri"/>
              </a:rPr>
              <a:t>is not checked for both E.R.fMRI and Blocked fMRI data. Don't select this check box unless you have good reason to do so.</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Normalize data with ref. scans</a:t>
            </a:r>
            <a:r>
              <a:rPr b="0" i="0" lang="en-US" sz="1200" u="none" cap="none" strike="noStrike">
                <a:solidFill>
                  <a:schemeClr val="dk1"/>
                </a:solidFill>
                <a:latin typeface="Calibri"/>
                <a:ea typeface="Calibri"/>
                <a:cs typeface="Calibri"/>
                <a:sym typeface="Calibri"/>
              </a:rPr>
              <a:t>: datamat will be normalized by the selected ref. scans. Please be aware that by default </a:t>
            </a:r>
            <a:r>
              <a:rPr b="0" i="1" lang="en-US" sz="1200" u="none" cap="none" strike="noStrike">
                <a:solidFill>
                  <a:schemeClr val="dk1"/>
                </a:solidFill>
                <a:latin typeface="Calibri"/>
                <a:ea typeface="Calibri"/>
                <a:cs typeface="Calibri"/>
                <a:sym typeface="Calibri"/>
              </a:rPr>
              <a:t>Normalize data with ref. scans</a:t>
            </a:r>
            <a:r>
              <a:rPr b="0" i="0" lang="en-US" sz="1200" u="none" cap="none" strike="noStrike">
                <a:solidFill>
                  <a:schemeClr val="dk1"/>
                </a:solidFill>
                <a:latin typeface="Calibri"/>
                <a:ea typeface="Calibri"/>
                <a:cs typeface="Calibri"/>
                <a:sym typeface="Calibri"/>
              </a:rPr>
              <a:t> is selected for both E.R.fMRI and Blocked fMRI data to prevent huge DC offset (low frequency noise).</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Single subject analysis</a:t>
            </a:r>
            <a:r>
              <a:rPr b="0" i="0" lang="en-US" sz="1200" u="none" cap="none" strike="noStrike">
                <a:solidFill>
                  <a:schemeClr val="dk1"/>
                </a:solidFill>
                <a:latin typeface="Calibri"/>
                <a:ea typeface="Calibri"/>
                <a:cs typeface="Calibri"/>
                <a:sym typeface="Calibri"/>
              </a:rPr>
              <a:t> is only used to analyze single subject with very few onsets. If this check box is selected, each onset block will be stacked as a separate volume. So, datamat will only be averaged within each onset block, rather than within each condition.</a:t>
            </a:r>
          </a:p>
          <a:p>
            <a:pPr indent="0" lvl="0" marL="0" marR="0" rtl="0" algn="l">
              <a:spcBef>
                <a:spcPts val="0"/>
              </a:spcBef>
              <a:buNone/>
            </a:pPr>
            <a:r>
              <a:rPr b="0" i="1" lang="en-US" sz="1200" u="none" cap="none" strike="noStrike">
                <a:solidFill>
                  <a:schemeClr val="dk1"/>
                </a:solidFill>
                <a:latin typeface="Calibri"/>
                <a:ea typeface="Calibri"/>
                <a:cs typeface="Calibri"/>
                <a:sym typeface="Calibri"/>
              </a:rPr>
              <a:t>Single reference scan</a:t>
            </a:r>
            <a:r>
              <a:rPr b="0" i="0" lang="en-US" sz="1200" u="none" cap="none" strike="noStrike">
                <a:solidFill>
                  <a:schemeClr val="dk1"/>
                </a:solidFill>
                <a:latin typeface="Calibri"/>
                <a:ea typeface="Calibri"/>
                <a:cs typeface="Calibri"/>
                <a:sym typeface="Calibri"/>
              </a:rPr>
              <a:t> will use the reference scan below for all the scans in the datamat, which will replace whatever </a:t>
            </a:r>
            <a:r>
              <a:rPr b="0" i="1" lang="en-US" sz="1200" u="none" cap="none" strike="noStrike">
                <a:solidFill>
                  <a:schemeClr val="dk1"/>
                </a:solidFill>
                <a:latin typeface="Calibri"/>
                <a:ea typeface="Calibri"/>
                <a:cs typeface="Calibri"/>
                <a:sym typeface="Calibri"/>
              </a:rPr>
              <a:t>Relative Ref. Scan Onset</a:t>
            </a:r>
            <a:r>
              <a:rPr b="0" i="0" lang="en-US" sz="1200" u="none" cap="none" strike="noStrike">
                <a:solidFill>
                  <a:schemeClr val="dk1"/>
                </a:solidFill>
                <a:latin typeface="Calibri"/>
                <a:ea typeface="Calibri"/>
                <a:cs typeface="Calibri"/>
                <a:sym typeface="Calibri"/>
              </a:rPr>
              <a:t> and </a:t>
            </a:r>
            <a:r>
              <a:rPr b="0" i="1" lang="en-US" sz="1200" u="none" cap="none" strike="noStrike">
                <a:solidFill>
                  <a:schemeClr val="dk1"/>
                </a:solidFill>
                <a:latin typeface="Calibri"/>
                <a:ea typeface="Calibri"/>
                <a:cs typeface="Calibri"/>
                <a:sym typeface="Calibri"/>
              </a:rPr>
              <a:t>Number of Reference Scans</a:t>
            </a:r>
            <a:r>
              <a:rPr b="0" i="0" lang="en-US" sz="1200" u="none" cap="none" strike="noStrike">
                <a:solidFill>
                  <a:schemeClr val="dk1"/>
                </a:solidFill>
                <a:latin typeface="Calibri"/>
                <a:ea typeface="Calibri"/>
                <a:cs typeface="Calibri"/>
                <a:sym typeface="Calibri"/>
              </a:rPr>
              <a:t> that you set in the </a:t>
            </a:r>
            <a:r>
              <a:rPr b="0" i="1" lang="en-US" sz="1200" u="none" cap="none" strike="noStrike">
                <a:solidFill>
                  <a:schemeClr val="dk1"/>
                </a:solidFill>
                <a:latin typeface="Calibri"/>
                <a:ea typeface="Calibri"/>
                <a:cs typeface="Calibri"/>
                <a:sym typeface="Calibri"/>
              </a:rPr>
              <a:t>Edit Condition</a:t>
            </a:r>
            <a:r>
              <a:rPr b="0" i="0" lang="en-US" sz="1200" u="none" cap="none" strike="noStrike">
                <a:solidFill>
                  <a:schemeClr val="dk1"/>
                </a:solidFill>
                <a:latin typeface="Calibri"/>
                <a:ea typeface="Calibri"/>
                <a:cs typeface="Calibri"/>
                <a:sym typeface="Calibri"/>
              </a:rPr>
              <a:t> window. It is also only used when you select the </a:t>
            </a:r>
            <a:r>
              <a:rPr b="0" i="1" lang="en-US" sz="1200" u="none" cap="none" strike="noStrike">
                <a:solidFill>
                  <a:schemeClr val="dk1"/>
                </a:solidFill>
                <a:latin typeface="Calibri"/>
                <a:ea typeface="Calibri"/>
                <a:cs typeface="Calibri"/>
                <a:sym typeface="Calibri"/>
              </a:rPr>
              <a:t>Normalize data with ref. scans</a:t>
            </a:r>
            <a:r>
              <a:rPr b="0" i="0" lang="en-US" sz="1200" u="none" cap="none" strike="noStrike">
                <a:solidFill>
                  <a:schemeClr val="dk1"/>
                </a:solidFill>
                <a:latin typeface="Calibri"/>
                <a:ea typeface="Calibri"/>
                <a:cs typeface="Calibri"/>
                <a:sym typeface="Calibri"/>
              </a:rPr>
              <a:t>check box. In </a:t>
            </a:r>
            <a:r>
              <a:rPr b="0" i="1" lang="en-US" sz="1200" u="none" cap="none" strike="noStrike">
                <a:solidFill>
                  <a:schemeClr val="dk1"/>
                </a:solidFill>
                <a:latin typeface="Calibri"/>
                <a:ea typeface="Calibri"/>
                <a:cs typeface="Calibri"/>
                <a:sym typeface="Calibri"/>
              </a:rPr>
              <a:t>Single reference scan onset</a:t>
            </a:r>
            <a:r>
              <a:rPr b="0" i="0" lang="en-US" sz="1200" u="none" cap="none" strike="noStrike">
                <a:solidFill>
                  <a:schemeClr val="dk1"/>
                </a:solidFill>
                <a:latin typeface="Calibri"/>
                <a:ea typeface="Calibri"/>
                <a:cs typeface="Calibri"/>
                <a:sym typeface="Calibri"/>
              </a:rPr>
              <a:t> edit box below, you enter an absolute reference scan onset, instead of a relative reference scan onset.</a:t>
            </a:r>
          </a:p>
        </p:txBody>
      </p:sp>
      <p:sp>
        <p:nvSpPr>
          <p:cNvPr id="642" name="Shape 64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56" name="Shape 65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a:p>
        </p:txBody>
      </p:sp>
      <p:sp>
        <p:nvSpPr>
          <p:cNvPr id="657" name="Shape 65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663" name="Shape 6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683" name="Shape 68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709" name="Shape 70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10" name="Shape 11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715" name="Shape 71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Shape 72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724" name="Shape 72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Shape 72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30" name="Shape 73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731" name="Shape 73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Shape 73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40" name="Shape 74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741" name="Shape 74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Shape 74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750" name="Shape 7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Shape 75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755" name="Shape 7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Shape 76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763" name="Shape 7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Shape 77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775" name="Shape 77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Shape 78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785" name="Shape 78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Shape 79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91" name="Shape 791"/>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0 - (default) Within each group remove group means from conditon means. Tells us how conditions are modulated by group membership. Boosts condition differences, removes overall group differences. Best suited if you are interested in condition and condition- by-group effects.</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1 - Remove grand condition means from each group condition mean. Tells us how conditions are modulated by group membership. Boosts group differences, removes overall condition differences. Best suited if you are interested in group and group-by-condition effects.</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2 - Remove grand mean (over all subjects and conditions). Tells us full spectrum of condition and group effects (group, conditions and group-by-condition).</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3 - Remove all main effects, subtract condition and group means (group by condition). This type of analysis will deal with pure group by condition interaction.</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792" name="Shape 792"/>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16" name="Shape 11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Shape 80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07" name="Shape 80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Shape 81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19" name="Shape 81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Shape 83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34" name="Shape 8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Shape 83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40" name="Shape 84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Shape 84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48" name="Shape 84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56" name="Shape 85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Shape 86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62" name="Shape 8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Shape 86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68" name="Shape 868"/>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i="0" lang="en-US" sz="1200" u="none" cap="none" strike="noStrike">
                <a:solidFill>
                  <a:schemeClr val="dk1"/>
                </a:solidFill>
                <a:latin typeface="Calibri"/>
                <a:ea typeface="Calibri"/>
                <a:cs typeface="Calibri"/>
                <a:sym typeface="Calibri"/>
              </a:rPr>
              <a:t>u</a:t>
            </a:r>
            <a:r>
              <a:rPr b="0" i="0" lang="en-US" sz="1200" u="none" cap="none" strike="noStrike">
                <a:solidFill>
                  <a:schemeClr val="dk1"/>
                </a:solidFill>
                <a:latin typeface="Calibri"/>
                <a:ea typeface="Calibri"/>
                <a:cs typeface="Calibri"/>
                <a:sym typeface="Calibri"/>
              </a:rPr>
              <a:t>: Brainlv or Salience</a:t>
            </a:r>
          </a:p>
          <a:p>
            <a:pPr indent="0" lvl="0" marL="0" marR="0" rtl="0" algn="l">
              <a:spcBef>
                <a:spcPts val="0"/>
              </a:spcBef>
              <a:buNone/>
            </a:pPr>
            <a:r>
              <a:rPr b="1" i="0" lang="en-US" sz="1200" u="none" cap="none" strike="noStrike">
                <a:solidFill>
                  <a:schemeClr val="dk1"/>
                </a:solidFill>
                <a:latin typeface="Calibri"/>
                <a:ea typeface="Calibri"/>
                <a:cs typeface="Calibri"/>
                <a:sym typeface="Calibri"/>
              </a:rPr>
              <a:t>s</a:t>
            </a:r>
            <a:r>
              <a:rPr b="0" i="0" lang="en-US" sz="1200" u="none" cap="none" strike="noStrike">
                <a:solidFill>
                  <a:schemeClr val="dk1"/>
                </a:solidFill>
                <a:latin typeface="Calibri"/>
                <a:ea typeface="Calibri"/>
                <a:cs typeface="Calibri"/>
                <a:sym typeface="Calibri"/>
              </a:rPr>
              <a:t>: Singular value</a:t>
            </a:r>
          </a:p>
          <a:p>
            <a:pPr indent="0" lvl="0" marL="0" marR="0" rtl="0" algn="l">
              <a:spcBef>
                <a:spcPts val="0"/>
              </a:spcBef>
              <a:buNone/>
            </a:pPr>
            <a:r>
              <a:rPr b="1" i="0" lang="en-US" sz="1200" u="none" cap="none" strike="noStrike">
                <a:solidFill>
                  <a:schemeClr val="dk1"/>
                </a:solidFill>
                <a:latin typeface="Calibri"/>
                <a:ea typeface="Calibri"/>
                <a:cs typeface="Calibri"/>
                <a:sym typeface="Calibri"/>
              </a:rPr>
              <a:t>v</a:t>
            </a:r>
            <a:r>
              <a:rPr b="0" i="0" lang="en-US" sz="1200" u="none" cap="none" strike="noStrike">
                <a:solidFill>
                  <a:schemeClr val="dk1"/>
                </a:solidFill>
                <a:latin typeface="Calibri"/>
                <a:ea typeface="Calibri"/>
                <a:cs typeface="Calibri"/>
                <a:sym typeface="Calibri"/>
              </a:rPr>
              <a:t>: Designlv or Behavlv</a:t>
            </a:r>
          </a:p>
          <a:p>
            <a:pPr indent="0" lvl="0" marL="0" marR="0" rtl="0" algn="l">
              <a:spcBef>
                <a:spcPts val="0"/>
              </a:spcBef>
              <a:buNone/>
            </a:pPr>
            <a:r>
              <a:rPr b="1" i="0" lang="en-US" sz="1200" u="none" cap="none" strike="noStrike">
                <a:solidFill>
                  <a:schemeClr val="dk1"/>
                </a:solidFill>
                <a:latin typeface="Calibri"/>
                <a:ea typeface="Calibri"/>
                <a:cs typeface="Calibri"/>
                <a:sym typeface="Calibri"/>
              </a:rPr>
              <a:t>usc</a:t>
            </a:r>
            <a:r>
              <a:rPr b="0" i="0" lang="en-US" sz="1200" u="none" cap="none" strike="noStrike">
                <a:solidFill>
                  <a:schemeClr val="dk1"/>
                </a:solidFill>
                <a:latin typeface="Calibri"/>
                <a:ea typeface="Calibri"/>
                <a:cs typeface="Calibri"/>
                <a:sym typeface="Calibri"/>
              </a:rPr>
              <a:t>: Brainscores or Scalpscores</a:t>
            </a:r>
          </a:p>
          <a:p>
            <a:pPr indent="0" lvl="0" marL="0" marR="0" rtl="0" algn="l">
              <a:spcBef>
                <a:spcPts val="0"/>
              </a:spcBef>
              <a:buNone/>
            </a:pPr>
            <a:r>
              <a:rPr b="1" i="0" lang="en-US" sz="1200" u="none" cap="none" strike="noStrike">
                <a:solidFill>
                  <a:schemeClr val="dk1"/>
                </a:solidFill>
                <a:latin typeface="Calibri"/>
                <a:ea typeface="Calibri"/>
                <a:cs typeface="Calibri"/>
                <a:sym typeface="Calibri"/>
              </a:rPr>
              <a:t>vsc</a:t>
            </a:r>
            <a:r>
              <a:rPr b="0" i="0" lang="en-US" sz="1200" u="none" cap="none" strike="noStrike">
                <a:solidFill>
                  <a:schemeClr val="dk1"/>
                </a:solidFill>
                <a:latin typeface="Calibri"/>
                <a:ea typeface="Calibri"/>
                <a:cs typeface="Calibri"/>
                <a:sym typeface="Calibri"/>
              </a:rPr>
              <a:t>: Designscores or Behavscores</a:t>
            </a:r>
          </a:p>
          <a:p>
            <a:pPr indent="0" lvl="0" marL="0" marR="0" rtl="0" algn="l">
              <a:spcBef>
                <a:spcPts val="0"/>
              </a:spcBef>
              <a:buNone/>
            </a:pPr>
            <a:r>
              <a:rPr b="1" i="0" lang="en-US" sz="1200" u="none" cap="none" strike="noStrike">
                <a:solidFill>
                  <a:schemeClr val="dk1"/>
                </a:solidFill>
                <a:latin typeface="Calibri"/>
                <a:ea typeface="Calibri"/>
                <a:cs typeface="Calibri"/>
                <a:sym typeface="Calibri"/>
              </a:rPr>
              <a:t>datamatcorrs_lst</a:t>
            </a:r>
            <a:r>
              <a:rPr b="0" i="0" lang="en-US" sz="1200" u="none" cap="none" strike="noStrike">
                <a:solidFill>
                  <a:schemeClr val="dk1"/>
                </a:solidFill>
                <a:latin typeface="Calibri"/>
                <a:ea typeface="Calibri"/>
                <a:cs typeface="Calibri"/>
                <a:sym typeface="Calibri"/>
              </a:rPr>
              <a:t>: Correlation of behavior data with datamat, only available in behavior PLS</a:t>
            </a:r>
          </a:p>
          <a:p>
            <a:pPr indent="0" lvl="0" marL="0" marR="0" rtl="0" algn="l">
              <a:spcBef>
                <a:spcPts val="0"/>
              </a:spcBef>
              <a:buNone/>
            </a:pPr>
            <a:r>
              <a:rPr b="1" i="0" lang="en-US" sz="1200" u="none" cap="none" strike="noStrike">
                <a:solidFill>
                  <a:schemeClr val="dk1"/>
                </a:solidFill>
                <a:latin typeface="Calibri"/>
                <a:ea typeface="Calibri"/>
                <a:cs typeface="Calibri"/>
                <a:sym typeface="Calibri"/>
              </a:rPr>
              <a:t>lvcorrs</a:t>
            </a:r>
            <a:r>
              <a:rPr b="0" i="0" lang="en-US" sz="1200" u="none" cap="none" strike="noStrike">
                <a:solidFill>
                  <a:schemeClr val="dk1"/>
                </a:solidFill>
                <a:latin typeface="Calibri"/>
                <a:ea typeface="Calibri"/>
                <a:cs typeface="Calibri"/>
                <a:sym typeface="Calibri"/>
              </a:rPr>
              <a:t>: Correlation of behavior data with usc, only available in behavior PLS</a:t>
            </a:r>
          </a:p>
          <a:p>
            <a:pPr indent="0" lvl="0" marL="0" marR="0" rtl="0" algn="l">
              <a:spcBef>
                <a:spcPts val="0"/>
              </a:spcBef>
              <a:buNone/>
            </a:pPr>
            <a:r>
              <a:rPr b="1" i="0" lang="en-US" sz="1200" u="none" cap="none" strike="noStrike">
                <a:solidFill>
                  <a:schemeClr val="dk1"/>
                </a:solidFill>
                <a:latin typeface="Calibri"/>
                <a:ea typeface="Calibri"/>
                <a:cs typeface="Calibri"/>
                <a:sym typeface="Calibri"/>
              </a:rPr>
              <a:t>perm_result</a:t>
            </a:r>
            <a:r>
              <a:rPr b="0" i="0" lang="en-US" sz="1200" u="none" cap="none" strike="noStrike">
                <a:solidFill>
                  <a:schemeClr val="dk1"/>
                </a:solidFill>
                <a:latin typeface="Calibri"/>
                <a:ea typeface="Calibri"/>
                <a:cs typeface="Calibri"/>
                <a:sym typeface="Calibri"/>
              </a:rPr>
              <a:t>: struct containing permutation result</a:t>
            </a:r>
          </a:p>
          <a:p>
            <a:pPr indent="0" lvl="0" marL="0" marR="0" rtl="0" algn="l">
              <a:spcBef>
                <a:spcPts val="0"/>
              </a:spcBef>
              <a:buNone/>
            </a:pPr>
            <a:r>
              <a:rPr b="1" i="0" lang="en-US" sz="1200" u="none" cap="none" strike="noStrike">
                <a:solidFill>
                  <a:schemeClr val="dk1"/>
                </a:solidFill>
                <a:latin typeface="Calibri"/>
                <a:ea typeface="Calibri"/>
                <a:cs typeface="Calibri"/>
                <a:sym typeface="Calibri"/>
              </a:rPr>
              <a:t>perm_splithalf</a:t>
            </a:r>
            <a:r>
              <a:rPr b="0" i="0" lang="en-US" sz="1200" u="none" cap="none" strike="noStrike">
                <a:solidFill>
                  <a:schemeClr val="dk1"/>
                </a:solidFill>
                <a:latin typeface="Calibri"/>
                <a:ea typeface="Calibri"/>
                <a:cs typeface="Calibri"/>
                <a:sym typeface="Calibri"/>
              </a:rPr>
              <a:t>: struct containing permutation splithalf</a:t>
            </a:r>
          </a:p>
          <a:p>
            <a:pPr indent="0" lvl="0" marL="0" marR="0" rtl="0" algn="l">
              <a:spcBef>
                <a:spcPts val="0"/>
              </a:spcBef>
              <a:buNone/>
            </a:pPr>
            <a:r>
              <a:rPr b="1" i="0" lang="en-US" sz="1200" u="none" cap="none" strike="noStrike">
                <a:solidFill>
                  <a:schemeClr val="dk1"/>
                </a:solidFill>
                <a:latin typeface="Calibri"/>
                <a:ea typeface="Calibri"/>
                <a:cs typeface="Calibri"/>
                <a:sym typeface="Calibri"/>
              </a:rPr>
              <a:t>boot_result</a:t>
            </a:r>
            <a:r>
              <a:rPr b="0" i="0" lang="en-US" sz="1200" u="none" cap="none" strike="noStrike">
                <a:solidFill>
                  <a:schemeClr val="dk1"/>
                </a:solidFill>
                <a:latin typeface="Calibri"/>
                <a:ea typeface="Calibri"/>
                <a:cs typeface="Calibri"/>
                <a:sym typeface="Calibri"/>
              </a:rPr>
              <a:t>: struct containing bootstrap result</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869" name="Shape 869"/>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76" name="Shape 87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83" name="Shape 88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24" name="Shape 12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Shape 88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89" name="Shape 88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Shape 89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95" name="Shape 89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896" name="Shape 89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Shape 90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01" name="Shape 90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Shape 90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07" name="Shape 90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Shape 91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13" name="Shape 9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Shape 91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19" name="Shape 91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920" name="Shape 92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Shape 95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57" name="Shape 95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Shape 96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62" name="Shape 9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68" name="Shape 96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Shape 97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75" name="Shape 97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1" name="Shape 13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Shape 98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82" name="Shape 98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Shape 98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88" name="Shape 98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Shape 99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93" name="Shape 99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98" name="Shape 99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Shape 100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04" name="Shape 100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Shape 101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11" name="Shape 101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Shape 101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18" name="Shape 101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Shape 102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25" name="Shape 102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Shape 103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32" name="Shape 103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Shape 103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40" name="Shape 104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7" name="Shape 1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Shape 104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47" name="Shape 104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Shape 105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54" name="Shape 105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Shape 105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60" name="Shape 106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Shape 106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66" name="Shape 10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Shape 107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72" name="Shape 107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Shape 107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78" name="Shape 107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Shape 108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84" name="Shape 108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Data as is, colored by word/object/scramble, etc…</a:t>
            </a:r>
          </a:p>
        </p:txBody>
      </p:sp>
      <p:sp>
        <p:nvSpPr>
          <p:cNvPr id="1085" name="Shape 108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Shape 108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90" name="Shape 109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Data as is colored by time: the most purple is the first TR, the most green is the last TR.</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That looks weird!</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091" name="Shape 109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Shape 10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96" name="Shape 109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Data as is colored by time: the most purple is the first TR, the most green is the last TR.</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That looks weird!</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Make some arrows here to how the groups of TRs, roughtly the first 10-20, next 10-20, and so on…</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Then a final arrow to show a broad temporal effect</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097" name="Shape 109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Shape 110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04" name="Shape 110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Data as is colored by time: the most purple is the first TR, the most green is the last TR.</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That looks weird!</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Make some arrows here to how the groups of TRs, roughtly the first 10-20, next 10-20, and so on…</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Then a final arrow to show a broad temporal effect</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105" name="Shape 110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5" name="Shape 15"/>
        <p:cNvGrpSpPr/>
        <p:nvPr/>
      </p:nvGrpSpPr>
      <p:grpSpPr>
        <a:xfrm>
          <a:off x="0" y="0"/>
          <a:ext cx="0" cy="0"/>
          <a:chOff x="0" y="0"/>
          <a:chExt cx="0" cy="0"/>
        </a:xfrm>
      </p:grpSpPr>
      <p:sp>
        <p:nvSpPr>
          <p:cNvPr id="16" name="Shape 16"/>
          <p:cNvSpPr txBox="1"/>
          <p:nvPr>
            <p:ph type="ctrTitle"/>
          </p:nvPr>
        </p:nvSpPr>
        <p:spPr>
          <a:xfrm>
            <a:off x="685800" y="1122363"/>
            <a:ext cx="7772400" cy="2387600"/>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7" name="Shape 17"/>
          <p:cNvSpPr txBox="1"/>
          <p:nvPr>
            <p:ph idx="1" type="subTitle"/>
          </p:nvPr>
        </p:nvSpPr>
        <p:spPr>
          <a:xfrm>
            <a:off x="1143000" y="3602038"/>
            <a:ext cx="6858000" cy="1655762"/>
          </a:xfrm>
          <a:prstGeom prst="rect">
            <a:avLst/>
          </a:prstGeom>
          <a:noFill/>
          <a:ln>
            <a:noFill/>
          </a:ln>
        </p:spPr>
        <p:txBody>
          <a:bodyPr anchorCtr="0" anchor="t" bIns="91425" lIns="91425" rIns="91425" wrap="square" tIns="91425"/>
          <a:lstStyle>
            <a:lvl1pPr indent="0" lvl="0" marL="0" marR="0" rtl="0" algn="ctr">
              <a:lnSpc>
                <a:spcPct val="90000"/>
              </a:lnSpc>
              <a:spcBef>
                <a:spcPts val="1000"/>
              </a:spcBef>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72" name="Shape 72"/>
        <p:cNvGrpSpPr/>
        <p:nvPr/>
      </p:nvGrpSpPr>
      <p:grpSpPr>
        <a:xfrm>
          <a:off x="0" y="0"/>
          <a:ext cx="0" cy="0"/>
          <a:chOff x="0" y="0"/>
          <a:chExt cx="0" cy="0"/>
        </a:xfrm>
      </p:grpSpPr>
      <p:sp>
        <p:nvSpPr>
          <p:cNvPr id="73" name="Shape 73"/>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4" name="Shape 74"/>
          <p:cNvSpPr txBox="1"/>
          <p:nvPr>
            <p:ph idx="1" type="body"/>
          </p:nvPr>
        </p:nvSpPr>
        <p:spPr>
          <a:xfrm rot="5400000">
            <a:off x="2396331" y="57944"/>
            <a:ext cx="4351338" cy="7886700"/>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4623593" y="2285206"/>
            <a:ext cx="5811838" cy="1971675"/>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80" name="Shape 80"/>
          <p:cNvSpPr txBox="1"/>
          <p:nvPr>
            <p:ph idx="1" type="body"/>
          </p:nvPr>
        </p:nvSpPr>
        <p:spPr>
          <a:xfrm rot="5400000">
            <a:off x="623093" y="370681"/>
            <a:ext cx="5811838" cy="5800725"/>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1" name="Shape 21"/>
        <p:cNvGrpSpPr/>
        <p:nvPr/>
      </p:nvGrpSpPr>
      <p:grpSpPr>
        <a:xfrm>
          <a:off x="0" y="0"/>
          <a:ext cx="0" cy="0"/>
          <a:chOff x="0" y="0"/>
          <a:chExt cx="0" cy="0"/>
        </a:xfrm>
      </p:grpSpPr>
      <p:sp>
        <p:nvSpPr>
          <p:cNvPr id="22" name="Shape 22"/>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3" name="Shape 23"/>
          <p:cNvSpPr txBox="1"/>
          <p:nvPr>
            <p:ph idx="1" type="body"/>
          </p:nvPr>
        </p:nvSpPr>
        <p:spPr>
          <a:xfrm>
            <a:off x="628650" y="1825625"/>
            <a:ext cx="78867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7" name="Shape 27"/>
        <p:cNvGrpSpPr/>
        <p:nvPr/>
      </p:nvGrpSpPr>
      <p:grpSpPr>
        <a:xfrm>
          <a:off x="0" y="0"/>
          <a:ext cx="0" cy="0"/>
          <a:chOff x="0" y="0"/>
          <a:chExt cx="0" cy="0"/>
        </a:xfrm>
      </p:grpSpPr>
      <p:sp>
        <p:nvSpPr>
          <p:cNvPr id="28" name="Shape 28"/>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9" name="Shape 29"/>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30" name="Shape 30"/>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3" name="Shape 33"/>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6" name="Shape 36"/>
        <p:cNvGrpSpPr/>
        <p:nvPr/>
      </p:nvGrpSpPr>
      <p:grpSpPr>
        <a:xfrm>
          <a:off x="0" y="0"/>
          <a:ext cx="0" cy="0"/>
          <a:chOff x="0" y="0"/>
          <a:chExt cx="0" cy="0"/>
        </a:xfrm>
      </p:grpSpPr>
      <p:sp>
        <p:nvSpPr>
          <p:cNvPr id="37" name="Shape 37"/>
          <p:cNvSpPr txBox="1"/>
          <p:nvPr>
            <p:ph type="title"/>
          </p:nvPr>
        </p:nvSpPr>
        <p:spPr>
          <a:xfrm>
            <a:off x="623888" y="1709739"/>
            <a:ext cx="7886700" cy="2852737"/>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8" name="Shape 38"/>
          <p:cNvSpPr txBox="1"/>
          <p:nvPr>
            <p:ph idx="1" type="body"/>
          </p:nvPr>
        </p:nvSpPr>
        <p:spPr>
          <a:xfrm>
            <a:off x="623888" y="4589464"/>
            <a:ext cx="7886700" cy="1500187"/>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0" lvl="2" marL="914400" marR="0" rtl="0" algn="l">
              <a:lnSpc>
                <a:spcPct val="90000"/>
              </a:lnSpc>
              <a:spcBef>
                <a:spcPts val="500"/>
              </a:spcBef>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0" lvl="3" marL="13716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0" lvl="4" marL="18288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0" lvl="5" marL="22860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0" lvl="6" marL="27432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0" lvl="7" marL="32004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0" lvl="8" marL="36576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9" name="Shape 39"/>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1" name="Shape 41"/>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42" name="Shape 42"/>
        <p:cNvGrpSpPr/>
        <p:nvPr/>
      </p:nvGrpSpPr>
      <p:grpSpPr>
        <a:xfrm>
          <a:off x="0" y="0"/>
          <a:ext cx="0" cy="0"/>
          <a:chOff x="0" y="0"/>
          <a:chExt cx="0" cy="0"/>
        </a:xfrm>
      </p:grpSpPr>
      <p:sp>
        <p:nvSpPr>
          <p:cNvPr id="43" name="Shape 43"/>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4" name="Shape 44"/>
          <p:cNvSpPr txBox="1"/>
          <p:nvPr>
            <p:ph idx="1" type="body"/>
          </p:nvPr>
        </p:nvSpPr>
        <p:spPr>
          <a:xfrm>
            <a:off x="628650" y="1825625"/>
            <a:ext cx="38862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Shape 45"/>
          <p:cNvSpPr txBox="1"/>
          <p:nvPr>
            <p:ph idx="2" type="body"/>
          </p:nvPr>
        </p:nvSpPr>
        <p:spPr>
          <a:xfrm>
            <a:off x="4629150" y="1825625"/>
            <a:ext cx="38862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Shape 46"/>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9" name="Shape 49"/>
        <p:cNvGrpSpPr/>
        <p:nvPr/>
      </p:nvGrpSpPr>
      <p:grpSpPr>
        <a:xfrm>
          <a:off x="0" y="0"/>
          <a:ext cx="0" cy="0"/>
          <a:chOff x="0" y="0"/>
          <a:chExt cx="0" cy="0"/>
        </a:xfrm>
      </p:grpSpPr>
      <p:sp>
        <p:nvSpPr>
          <p:cNvPr id="50" name="Shape 50"/>
          <p:cNvSpPr txBox="1"/>
          <p:nvPr>
            <p:ph type="title"/>
          </p:nvPr>
        </p:nvSpPr>
        <p:spPr>
          <a:xfrm>
            <a:off x="629841"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51" name="Shape 51"/>
          <p:cNvSpPr txBox="1"/>
          <p:nvPr>
            <p:ph idx="1" type="body"/>
          </p:nvPr>
        </p:nvSpPr>
        <p:spPr>
          <a:xfrm>
            <a:off x="629842" y="1681163"/>
            <a:ext cx="3868340" cy="823912"/>
          </a:xfrm>
          <a:prstGeom prst="rect">
            <a:avLst/>
          </a:prstGeom>
          <a:noFill/>
          <a:ln>
            <a:noFill/>
          </a:ln>
        </p:spPr>
        <p:txBody>
          <a:bodyPr anchorCtr="0" anchor="b" bIns="91425" lIns="91425" rIns="91425" wrap="square" tIns="91425"/>
          <a:lstStyle>
            <a:lvl1pPr indent="0" lvl="0" marL="0" marR="0" rtl="0" algn="l">
              <a:lnSpc>
                <a:spcPct val="90000"/>
              </a:lnSpc>
              <a:spcBef>
                <a:spcPts val="1000"/>
              </a:spcBef>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2" name="Shape 52"/>
          <p:cNvSpPr txBox="1"/>
          <p:nvPr>
            <p:ph idx="2" type="body"/>
          </p:nvPr>
        </p:nvSpPr>
        <p:spPr>
          <a:xfrm>
            <a:off x="629842" y="2505075"/>
            <a:ext cx="3868340" cy="368458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3" type="body"/>
          </p:nvPr>
        </p:nvSpPr>
        <p:spPr>
          <a:xfrm>
            <a:off x="4629150" y="1681163"/>
            <a:ext cx="3887391" cy="823912"/>
          </a:xfrm>
          <a:prstGeom prst="rect">
            <a:avLst/>
          </a:prstGeom>
          <a:noFill/>
          <a:ln>
            <a:noFill/>
          </a:ln>
        </p:spPr>
        <p:txBody>
          <a:bodyPr anchorCtr="0" anchor="b" bIns="91425" lIns="91425" rIns="91425" wrap="square" tIns="91425"/>
          <a:lstStyle>
            <a:lvl1pPr indent="0" lvl="0" marL="0" marR="0" rtl="0" algn="l">
              <a:lnSpc>
                <a:spcPct val="90000"/>
              </a:lnSpc>
              <a:spcBef>
                <a:spcPts val="1000"/>
              </a:spcBef>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4" name="Shape 54"/>
          <p:cNvSpPr txBox="1"/>
          <p:nvPr>
            <p:ph idx="4" type="body"/>
          </p:nvPr>
        </p:nvSpPr>
        <p:spPr>
          <a:xfrm>
            <a:off x="4629150" y="2505075"/>
            <a:ext cx="3887391" cy="368458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58" name="Shape 58"/>
        <p:cNvGrpSpPr/>
        <p:nvPr/>
      </p:nvGrpSpPr>
      <p:grpSpPr>
        <a:xfrm>
          <a:off x="0" y="0"/>
          <a:ext cx="0" cy="0"/>
          <a:chOff x="0" y="0"/>
          <a:chExt cx="0" cy="0"/>
        </a:xfrm>
      </p:grpSpPr>
      <p:sp>
        <p:nvSpPr>
          <p:cNvPr id="59" name="Shape 59"/>
          <p:cNvSpPr txBox="1"/>
          <p:nvPr>
            <p:ph type="title"/>
          </p:nvPr>
        </p:nvSpPr>
        <p:spPr>
          <a:xfrm>
            <a:off x="629841" y="457200"/>
            <a:ext cx="2949178" cy="16002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0" name="Shape 60"/>
          <p:cNvSpPr txBox="1"/>
          <p:nvPr>
            <p:ph idx="1" type="body"/>
          </p:nvPr>
        </p:nvSpPr>
        <p:spPr>
          <a:xfrm>
            <a:off x="3887391" y="987426"/>
            <a:ext cx="4629150" cy="4873625"/>
          </a:xfrm>
          <a:prstGeom prst="rect">
            <a:avLst/>
          </a:prstGeom>
          <a:noFill/>
          <a:ln>
            <a:noFill/>
          </a:ln>
        </p:spPr>
        <p:txBody>
          <a:bodyPr anchorCtr="0" anchor="t" bIns="91425" lIns="91425" rIns="91425" wrap="square" tIns="91425"/>
          <a:lstStyle>
            <a:lvl1pPr indent="-25400" lvl="0" marL="228600" marR="0" rtl="0" algn="l">
              <a:lnSpc>
                <a:spcPct val="90000"/>
              </a:lnSpc>
              <a:spcBef>
                <a:spcPts val="100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50800" lvl="1" marL="685800" marR="0" rtl="0" algn="l">
              <a:lnSpc>
                <a:spcPct val="90000"/>
              </a:lnSpc>
              <a:spcBef>
                <a:spcPts val="5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629841" y="2057400"/>
            <a:ext cx="2949178"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65" name="Shape 65"/>
        <p:cNvGrpSpPr/>
        <p:nvPr/>
      </p:nvGrpSpPr>
      <p:grpSpPr>
        <a:xfrm>
          <a:off x="0" y="0"/>
          <a:ext cx="0" cy="0"/>
          <a:chOff x="0" y="0"/>
          <a:chExt cx="0" cy="0"/>
        </a:xfrm>
      </p:grpSpPr>
      <p:sp>
        <p:nvSpPr>
          <p:cNvPr id="66" name="Shape 66"/>
          <p:cNvSpPr txBox="1"/>
          <p:nvPr>
            <p:ph type="title"/>
          </p:nvPr>
        </p:nvSpPr>
        <p:spPr>
          <a:xfrm>
            <a:off x="629841" y="457200"/>
            <a:ext cx="2949178" cy="16002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7" name="Shape 67"/>
          <p:cNvSpPr/>
          <p:nvPr>
            <p:ph idx="2" type="pic"/>
          </p:nvPr>
        </p:nvSpPr>
        <p:spPr>
          <a:xfrm>
            <a:off x="3887391" y="987426"/>
            <a:ext cx="4629150" cy="4873625"/>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629841" y="2057400"/>
            <a:ext cx="2949178"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1" name="Shape 11"/>
          <p:cNvSpPr txBox="1"/>
          <p:nvPr>
            <p:ph idx="1" type="body"/>
          </p:nvPr>
        </p:nvSpPr>
        <p:spPr>
          <a:xfrm>
            <a:off x="628650" y="1825625"/>
            <a:ext cx="78867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4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4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4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4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5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5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5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5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5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5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5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5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5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5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5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5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5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5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pn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7.png"/><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7.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5.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8.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9.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34.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8.png"/><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8.png"/><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8.png"/><Relationship Id="rId4" Type="http://schemas.openxmlformats.org/officeDocument/2006/relationships/image" Target="../media/image3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3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ctrTitle"/>
          </p:nvPr>
        </p:nvSpPr>
        <p:spPr>
          <a:xfrm>
            <a:off x="685800" y="1122363"/>
            <a:ext cx="7772400" cy="2387600"/>
          </a:xfrm>
          <a:prstGeom prst="rect">
            <a:avLst/>
          </a:prstGeom>
          <a:noFill/>
          <a:ln>
            <a:noFill/>
          </a:ln>
        </p:spPr>
        <p:txBody>
          <a:bodyPr anchorCtr="0" anchor="b" bIns="45700" lIns="91425" rIns="91425" wrap="square" tIns="45700">
            <a:noAutofit/>
          </a:bodyPr>
          <a:lstStyle/>
          <a:p>
            <a:pPr indent="-342900" lvl="0" marL="0" marR="0" rtl="0" algn="ctr">
              <a:lnSpc>
                <a:spcPct val="90000"/>
              </a:lnSpc>
              <a:spcBef>
                <a:spcPts val="0"/>
              </a:spcBef>
              <a:buClr>
                <a:schemeClr val="dk1"/>
              </a:buClr>
              <a:buSzPts val="5400"/>
              <a:buFont typeface="Calibri"/>
              <a:buNone/>
            </a:pPr>
            <a:r>
              <a:rPr b="0" i="0" lang="en-US" sz="5400" u="none" cap="none" strike="noStrike">
                <a:solidFill>
                  <a:schemeClr val="dk1"/>
                </a:solidFill>
                <a:latin typeface="Calibri"/>
                <a:ea typeface="Calibri"/>
                <a:cs typeface="Calibri"/>
                <a:sym typeface="Calibri"/>
              </a:rPr>
              <a:t>Almost everything you need to know about PLS</a:t>
            </a:r>
          </a:p>
        </p:txBody>
      </p:sp>
      <p:sp>
        <p:nvSpPr>
          <p:cNvPr id="89" name="Shape 89"/>
          <p:cNvSpPr txBox="1"/>
          <p:nvPr>
            <p:ph idx="1" type="subTitle"/>
          </p:nvPr>
        </p:nvSpPr>
        <p:spPr>
          <a:xfrm>
            <a:off x="1143000" y="3602038"/>
            <a:ext cx="6858000" cy="1655762"/>
          </a:xfrm>
          <a:prstGeom prst="rect">
            <a:avLst/>
          </a:prstGeom>
          <a:noFill/>
          <a:ln>
            <a:noFill/>
          </a:ln>
        </p:spPr>
        <p:txBody>
          <a:bodyPr anchorCtr="0" anchor="t" bIns="45700" lIns="91425" rIns="91425" wrap="square" tIns="45700">
            <a:noAutofit/>
          </a:bodyPr>
          <a:lstStyle/>
          <a:p>
            <a:pPr indent="-152400" lvl="0" marL="0" marR="0" rtl="0" algn="ct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Part 2: How to perform PLS analyses in Matlab &amp; R</a:t>
            </a:r>
          </a:p>
          <a:p>
            <a:pPr indent="-254000" lvl="0" marL="0" marR="0" rtl="0" algn="ctr">
              <a:lnSpc>
                <a:spcPct val="90000"/>
              </a:lnSpc>
              <a:spcBef>
                <a:spcPts val="1000"/>
              </a:spcBef>
              <a:spcAft>
                <a:spcPts val="0"/>
              </a:spcAft>
              <a:buClr>
                <a:schemeClr val="dk1"/>
              </a:buClr>
              <a:buSzPts val="4000"/>
              <a:buFont typeface="Arial"/>
              <a:buNone/>
            </a:pPr>
            <a:r>
              <a:rPr b="0" i="0" lang="en-US" sz="4000" u="none" cap="none" strike="noStrike">
                <a:solidFill>
                  <a:schemeClr val="dk1"/>
                </a:solidFill>
                <a:latin typeface="Calibri"/>
                <a:ea typeface="Calibri"/>
                <a:cs typeface="Calibri"/>
                <a:sym typeface="Calibri"/>
              </a:rPr>
              <a:t>Baby Example</a:t>
            </a:r>
          </a:p>
          <a:p>
            <a:pPr indent="-152400" lvl="0" marL="0" marR="0" rtl="0" algn="ctr">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Jenny Rieck &amp; Derek Beaton</a:t>
            </a:r>
          </a:p>
          <a:p>
            <a:pPr indent="-152400" lvl="0" marL="0" marR="0" rtl="0" algn="ctr">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52400" lvl="0" marL="0" marR="0" rtl="0" algn="ctr">
              <a:lnSpc>
                <a:spcPct val="90000"/>
              </a:lnSpc>
              <a:spcBef>
                <a:spcPts val="1000"/>
              </a:spcBef>
              <a:buClr>
                <a:schemeClr val="dk1"/>
              </a:buClr>
              <a:buSzPts val="2400"/>
              <a:buFont typeface="Arial"/>
              <a:buNone/>
            </a:pPr>
            <a:r>
              <a:rPr b="0" i="0" lang="en-US" sz="2400" u="none" cap="none" strike="noStrike">
                <a:solidFill>
                  <a:schemeClr val="dk1"/>
                </a:solidFill>
                <a:latin typeface="Calibri"/>
                <a:ea typeface="Calibri"/>
                <a:cs typeface="Calibri"/>
                <a:sym typeface="Calibri"/>
              </a:rPr>
              <a:t>21 November 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Pre-Preparation for PLS</a:t>
            </a:r>
          </a:p>
        </p:txBody>
      </p:sp>
      <p:sp>
        <p:nvSpPr>
          <p:cNvPr id="146" name="Shape 146"/>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Important aside:</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Your choices of preprocessing will (very likely) change the results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Sometimes it’s mostly the same</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Sometimes it’s very different</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This isn’t a trivial thing</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pic>
        <p:nvPicPr>
          <p:cNvPr descr="6_ASIS_TR_TRcolors_lines.pdf" id="1115" name="Shape 1115"/>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cxnSp>
        <p:nvCxnSpPr>
          <p:cNvPr id="1116" name="Shape 1116"/>
          <p:cNvCxnSpPr/>
          <p:nvPr/>
        </p:nvCxnSpPr>
        <p:spPr>
          <a:xfrm>
            <a:off x="1957294" y="1897529"/>
            <a:ext cx="2002118" cy="941295"/>
          </a:xfrm>
          <a:prstGeom prst="straightConnector1">
            <a:avLst/>
          </a:prstGeom>
          <a:noFill/>
          <a:ln cap="flat" cmpd="sng" w="50800">
            <a:solidFill>
              <a:srgbClr val="BFBFBF"/>
            </a:solidFill>
            <a:prstDash val="solid"/>
            <a:miter lim="800000"/>
            <a:headEnd len="med" w="med" type="none"/>
            <a:tailEnd len="lg" w="lg" type="stealth"/>
          </a:ln>
        </p:spPr>
      </p:cxnSp>
      <p:sp>
        <p:nvSpPr>
          <p:cNvPr id="1117" name="Shape 1117"/>
          <p:cNvSpPr txBox="1"/>
          <p:nvPr/>
        </p:nvSpPr>
        <p:spPr>
          <a:xfrm>
            <a:off x="926356" y="1225177"/>
            <a:ext cx="1919666" cy="5539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3000">
                <a:solidFill>
                  <a:srgbClr val="BFBFBF"/>
                </a:solidFill>
                <a:latin typeface="Calibri"/>
                <a:ea typeface="Calibri"/>
                <a:cs typeface="Calibri"/>
                <a:sym typeface="Calibri"/>
              </a:rPr>
              <a:t>Middle TRs</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pic>
        <p:nvPicPr>
          <p:cNvPr descr="6_ASIS_TR_TRcolors_lines.pdf" id="1123" name="Shape 1123"/>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cxnSp>
        <p:nvCxnSpPr>
          <p:cNvPr id="1124" name="Shape 1124"/>
          <p:cNvCxnSpPr/>
          <p:nvPr/>
        </p:nvCxnSpPr>
        <p:spPr>
          <a:xfrm flipH="1">
            <a:off x="4811060" y="1270000"/>
            <a:ext cx="1329764" cy="776941"/>
          </a:xfrm>
          <a:prstGeom prst="straightConnector1">
            <a:avLst/>
          </a:prstGeom>
          <a:noFill/>
          <a:ln cap="flat" cmpd="sng" w="50800">
            <a:solidFill>
              <a:srgbClr val="59BC9E"/>
            </a:solidFill>
            <a:prstDash val="solid"/>
            <a:miter lim="800000"/>
            <a:headEnd len="med" w="med" type="none"/>
            <a:tailEnd len="lg" w="lg" type="stealth"/>
          </a:ln>
        </p:spPr>
      </p:cxnSp>
      <p:sp>
        <p:nvSpPr>
          <p:cNvPr id="1125" name="Shape 1125"/>
          <p:cNvSpPr txBox="1"/>
          <p:nvPr/>
        </p:nvSpPr>
        <p:spPr>
          <a:xfrm>
            <a:off x="5304121" y="702235"/>
            <a:ext cx="2106203" cy="5539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3000">
                <a:solidFill>
                  <a:srgbClr val="59BC9E"/>
                </a:solidFill>
                <a:latin typeface="Calibri"/>
                <a:ea typeface="Calibri"/>
                <a:cs typeface="Calibri"/>
                <a:sym typeface="Calibri"/>
              </a:rPr>
              <a:t>TRs 115-140</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pic>
        <p:nvPicPr>
          <p:cNvPr descr="6_ASIS_TR_TRcolors_lines.pdf" id="1131" name="Shape 1131"/>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cxnSp>
        <p:nvCxnSpPr>
          <p:cNvPr id="1132" name="Shape 1132"/>
          <p:cNvCxnSpPr/>
          <p:nvPr/>
        </p:nvCxnSpPr>
        <p:spPr>
          <a:xfrm>
            <a:off x="6439647" y="1434353"/>
            <a:ext cx="44824" cy="1150471"/>
          </a:xfrm>
          <a:prstGeom prst="straightConnector1">
            <a:avLst/>
          </a:prstGeom>
          <a:noFill/>
          <a:ln cap="flat" cmpd="sng" w="50800">
            <a:solidFill>
              <a:srgbClr val="57D198"/>
            </a:solidFill>
            <a:prstDash val="solid"/>
            <a:miter lim="800000"/>
            <a:headEnd len="med" w="med" type="none"/>
            <a:tailEnd len="lg" w="lg" type="stealth"/>
          </a:ln>
        </p:spPr>
      </p:cxnSp>
      <p:sp>
        <p:nvSpPr>
          <p:cNvPr id="1133" name="Shape 1133"/>
          <p:cNvSpPr txBox="1"/>
          <p:nvPr/>
        </p:nvSpPr>
        <p:spPr>
          <a:xfrm>
            <a:off x="5707532" y="791882"/>
            <a:ext cx="1443837" cy="5539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3000">
                <a:solidFill>
                  <a:srgbClr val="57D198"/>
                </a:solidFill>
                <a:latin typeface="Calibri"/>
                <a:ea typeface="Calibri"/>
                <a:cs typeface="Calibri"/>
                <a:sym typeface="Calibri"/>
              </a:rPr>
              <a:t>Last TRs</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Shape 1138"/>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PCA of TR x Voxels</a:t>
            </a:r>
          </a:p>
        </p:txBody>
      </p:sp>
      <p:sp>
        <p:nvSpPr>
          <p:cNvPr id="1139" name="Shape 1139"/>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Not so good!</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Shape 1144"/>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Temporal detrend</a:t>
            </a:r>
          </a:p>
        </p:txBody>
      </p:sp>
      <p:sp>
        <p:nvSpPr>
          <p:cNvPr id="1145" name="Shape 1145"/>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What is it and how it works?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Remove the effects of time (scanner drift)</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Residuals from polynomial regression</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Shape 115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PCA of TR x Voxels</a:t>
            </a:r>
          </a:p>
        </p:txBody>
      </p:sp>
      <p:sp>
        <p:nvSpPr>
          <p:cNvPr id="1151" name="Shape 1151"/>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Polynomial 1 (linear)</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pic>
        <p:nvPicPr>
          <p:cNvPr descr="7_Deg1_TR_TRcolors.pdf" id="1157" name="Shape 1157"/>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pic>
        <p:nvPicPr>
          <p:cNvPr descr="7_Deg1_TR_TRcolors.pdf" id="1163" name="Shape 1163"/>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cxnSp>
        <p:nvCxnSpPr>
          <p:cNvPr id="1164" name="Shape 1164"/>
          <p:cNvCxnSpPr/>
          <p:nvPr/>
        </p:nvCxnSpPr>
        <p:spPr>
          <a:xfrm flipH="1">
            <a:off x="6096001" y="1299882"/>
            <a:ext cx="119528" cy="1284942"/>
          </a:xfrm>
          <a:prstGeom prst="straightConnector1">
            <a:avLst/>
          </a:prstGeom>
          <a:noFill/>
          <a:ln cap="flat" cmpd="sng" w="50800">
            <a:solidFill>
              <a:srgbClr val="57D198"/>
            </a:solidFill>
            <a:prstDash val="solid"/>
            <a:miter lim="800000"/>
            <a:headEnd len="med" w="med" type="none"/>
            <a:tailEnd len="lg" w="lg" type="stealth"/>
          </a:ln>
        </p:spPr>
      </p:cxnSp>
      <p:sp>
        <p:nvSpPr>
          <p:cNvPr id="1165" name="Shape 1165"/>
          <p:cNvSpPr txBox="1"/>
          <p:nvPr/>
        </p:nvSpPr>
        <p:spPr>
          <a:xfrm>
            <a:off x="5498355" y="762000"/>
            <a:ext cx="1443837" cy="5539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3000">
                <a:solidFill>
                  <a:srgbClr val="57D198"/>
                </a:solidFill>
                <a:latin typeface="Calibri"/>
                <a:ea typeface="Calibri"/>
                <a:cs typeface="Calibri"/>
                <a:sym typeface="Calibri"/>
              </a:rPr>
              <a:t>Last TRs</a:t>
            </a:r>
          </a:p>
        </p:txBody>
      </p:sp>
      <p:cxnSp>
        <p:nvCxnSpPr>
          <p:cNvPr id="1166" name="Shape 1166"/>
          <p:cNvCxnSpPr/>
          <p:nvPr/>
        </p:nvCxnSpPr>
        <p:spPr>
          <a:xfrm rot="10800000">
            <a:off x="6155766" y="3810000"/>
            <a:ext cx="89647" cy="1464236"/>
          </a:xfrm>
          <a:prstGeom prst="straightConnector1">
            <a:avLst/>
          </a:prstGeom>
          <a:noFill/>
          <a:ln cap="flat" cmpd="sng" w="50800">
            <a:solidFill>
              <a:srgbClr val="7A31D5"/>
            </a:solidFill>
            <a:prstDash val="solid"/>
            <a:miter lim="800000"/>
            <a:headEnd len="med" w="med" type="none"/>
            <a:tailEnd len="lg" w="lg" type="stealth"/>
          </a:ln>
        </p:spPr>
      </p:cxnSp>
      <p:sp>
        <p:nvSpPr>
          <p:cNvPr id="1167" name="Shape 1167"/>
          <p:cNvSpPr txBox="1"/>
          <p:nvPr/>
        </p:nvSpPr>
        <p:spPr>
          <a:xfrm>
            <a:off x="5468473" y="5334002"/>
            <a:ext cx="1587168" cy="5539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3000">
                <a:solidFill>
                  <a:srgbClr val="7A31D5"/>
                </a:solidFill>
                <a:latin typeface="Calibri"/>
                <a:ea typeface="Calibri"/>
                <a:cs typeface="Calibri"/>
                <a:sym typeface="Calibri"/>
              </a:rPr>
              <a:t>Early TRs</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Shape 1172"/>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PCA of TR x Voxels</a:t>
            </a:r>
          </a:p>
        </p:txBody>
      </p:sp>
      <p:sp>
        <p:nvSpPr>
          <p:cNvPr id="1173" name="Shape 1173"/>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Polynomial 2 (linear + quadratic)</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pic>
        <p:nvPicPr>
          <p:cNvPr descr="8_Deg2_TR_TRcolors.pdf" id="1179" name="Shape 1179"/>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Preparation for PLS</a:t>
            </a:r>
          </a:p>
        </p:txBody>
      </p:sp>
      <p:sp>
        <p:nvSpPr>
          <p:cNvPr id="153" name="Shape 153"/>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 addition to preprocessed functional brain volumes we need:</a:t>
            </a:r>
          </a:p>
          <a:p>
            <a:pPr indent="-2286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(usually) experimental or task information</a:t>
            </a: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Onsets and durations for each experimental condition</a:t>
            </a: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TR length</a:t>
            </a:r>
          </a:p>
          <a:p>
            <a:pPr indent="-228600" lvl="1" marL="685800" marR="0" rtl="0" algn="l">
              <a:lnSpc>
                <a:spcPct val="90000"/>
              </a:lnSpc>
              <a:spcBef>
                <a:spcPts val="50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Both PLSgui and R (in it’s current form) require TR based timing rather than sec/msec timing</a:t>
            </a:r>
          </a:p>
          <a:p>
            <a:pPr indent="-228600" lvl="1" marL="685800" marR="0" rtl="0" algn="l">
              <a:lnSpc>
                <a:spcPct val="90000"/>
              </a:lnSpc>
              <a:spcBef>
                <a:spcPts val="500"/>
              </a:spcBef>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Shape 1184"/>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PCA of TR x Voxels</a:t>
            </a:r>
          </a:p>
        </p:txBody>
      </p:sp>
      <p:sp>
        <p:nvSpPr>
          <p:cNvPr id="1185" name="Shape 1185"/>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Polynomial 2 (linear + quadratic)</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Row normalization</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Emphasis on </a:t>
            </a:r>
            <a:r>
              <a:rPr b="0" i="1" lang="en-US" sz="2400" u="none" cap="none" strike="noStrike">
                <a:solidFill>
                  <a:schemeClr val="dk1"/>
                </a:solidFill>
                <a:latin typeface="Calibri"/>
                <a:ea typeface="Calibri"/>
                <a:cs typeface="Calibri"/>
                <a:sym typeface="Calibri"/>
              </a:rPr>
              <a:t>patterns</a:t>
            </a:r>
            <a:r>
              <a:rPr b="0" i="0" lang="en-US" sz="2400" u="none" cap="none" strike="noStrike">
                <a:solidFill>
                  <a:schemeClr val="dk1"/>
                </a:solidFill>
                <a:latin typeface="Calibri"/>
                <a:ea typeface="Calibri"/>
                <a:cs typeface="Calibri"/>
                <a:sym typeface="Calibri"/>
              </a:rPr>
              <a:t> across voxels not </a:t>
            </a:r>
            <a:r>
              <a:rPr b="0" i="1" lang="en-US" sz="2400" u="none" cap="none" strike="noStrike">
                <a:solidFill>
                  <a:schemeClr val="dk1"/>
                </a:solidFill>
                <a:latin typeface="Calibri"/>
                <a:ea typeface="Calibri"/>
                <a:cs typeface="Calibri"/>
                <a:sym typeface="Calibri"/>
              </a:rPr>
              <a:t>magnitude</a:t>
            </a:r>
            <a:r>
              <a:rPr b="0" i="0" lang="en-US" sz="2400" u="none" cap="none" strike="noStrike">
                <a:solidFill>
                  <a:schemeClr val="dk1"/>
                </a:solidFill>
                <a:latin typeface="Calibri"/>
                <a:ea typeface="Calibri"/>
                <a:cs typeface="Calibri"/>
                <a:sym typeface="Calibri"/>
              </a:rPr>
              <a:t> per time point</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pic>
        <p:nvPicPr>
          <p:cNvPr descr="9_Deg2RowNorm_TR_TRcolors.pdf" id="1191" name="Shape 1191"/>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Shape 1197"/>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sp>
        <p:nvSpPr>
          <p:cNvPr id="1198" name="Shape 1198"/>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Let’s actually do PLS</a:t>
            </a:r>
          </a:p>
          <a:p>
            <a:pPr indent="-228600" lvl="0" marL="228600" marR="0" rtl="0" algn="l">
              <a:lnSpc>
                <a:spcPct val="90000"/>
              </a:lnSpc>
              <a:spcBef>
                <a:spcPts val="100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Code for this is in</a:t>
            </a:r>
            <a:br>
              <a:rPr b="0" i="0" lang="en-US" sz="2800" u="none" cap="none" strike="noStrike">
                <a:solidFill>
                  <a:schemeClr val="dk1"/>
                </a:solidFill>
                <a:latin typeface="Calibri"/>
                <a:ea typeface="Calibri"/>
                <a:cs typeface="Calibri"/>
                <a:sym typeface="Calibri"/>
              </a:rPr>
            </a:b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1_PreprocPLSInferenceVisualize.R at</a:t>
            </a:r>
            <a:br>
              <a:rPr b="0" i="0" lang="en-US" sz="2800" u="none" cap="none" strike="noStrike">
                <a:solidFill>
                  <a:schemeClr val="dk1"/>
                </a:solidFill>
                <a:latin typeface="Calibri"/>
                <a:ea typeface="Calibri"/>
                <a:cs typeface="Calibri"/>
                <a:sym typeface="Calibri"/>
              </a:rPr>
            </a:b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 https://github.com/derekbeaton/Workshops/tree/master/RTC/Oct2017/Part2/R/Code</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Shape 1204"/>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0_LoadInViewCodeBlock.tiff" id="1205" name="Shape 1205"/>
          <p:cNvPicPr preferRelativeResize="0"/>
          <p:nvPr/>
        </p:nvPicPr>
        <p:blipFill rotWithShape="1">
          <a:blip r:embed="rId3">
            <a:alphaModFix/>
          </a:blip>
          <a:srcRect b="0" l="0" r="0" t="0"/>
          <a:stretch/>
        </p:blipFill>
        <p:spPr>
          <a:xfrm>
            <a:off x="0" y="1938050"/>
            <a:ext cx="9144000" cy="44043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9" name="Shape 1209"/>
        <p:cNvGrpSpPr/>
        <p:nvPr/>
      </p:nvGrpSpPr>
      <p:grpSpPr>
        <a:xfrm>
          <a:off x="0" y="0"/>
          <a:ext cx="0" cy="0"/>
          <a:chOff x="0" y="0"/>
          <a:chExt cx="0" cy="0"/>
        </a:xfrm>
      </p:grpSpPr>
      <p:sp>
        <p:nvSpPr>
          <p:cNvPr id="1210" name="Shape 121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Important analysis rule</a:t>
            </a:r>
          </a:p>
        </p:txBody>
      </p:sp>
      <p:sp>
        <p:nvSpPr>
          <p:cNvPr id="1211" name="Shape 1211"/>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Visualize everything!</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Inspect those brains</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Shape 1217"/>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0_LoadInViewCodeBlock.tiff" id="1218" name="Shape 1218"/>
          <p:cNvPicPr preferRelativeResize="0"/>
          <p:nvPr/>
        </p:nvPicPr>
        <p:blipFill rotWithShape="1">
          <a:blip r:embed="rId3">
            <a:alphaModFix/>
          </a:blip>
          <a:srcRect b="0" l="0" r="0" t="0"/>
          <a:stretch/>
        </p:blipFill>
        <p:spPr>
          <a:xfrm>
            <a:off x="0" y="1938050"/>
            <a:ext cx="9144000" cy="44043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Shape 1224"/>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0_LoadInViewCodeBlock.tiff" id="1225" name="Shape 1225"/>
          <p:cNvPicPr preferRelativeResize="0"/>
          <p:nvPr/>
        </p:nvPicPr>
        <p:blipFill rotWithShape="1">
          <a:blip r:embed="rId3">
            <a:alphaModFix/>
          </a:blip>
          <a:srcRect b="0" l="0" r="0" t="0"/>
          <a:stretch/>
        </p:blipFill>
        <p:spPr>
          <a:xfrm>
            <a:off x="0" y="1938050"/>
            <a:ext cx="9144000" cy="4404301"/>
          </a:xfrm>
          <a:prstGeom prst="rect">
            <a:avLst/>
          </a:prstGeom>
          <a:noFill/>
          <a:ln>
            <a:noFill/>
          </a:ln>
        </p:spPr>
      </p:pic>
      <p:sp>
        <p:nvSpPr>
          <p:cNvPr id="1226" name="Shape 1226"/>
          <p:cNvSpPr/>
          <p:nvPr/>
        </p:nvSpPr>
        <p:spPr>
          <a:xfrm>
            <a:off x="-343647" y="1867647"/>
            <a:ext cx="9876118" cy="4243294"/>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pic>
        <p:nvPicPr>
          <p:cNvPr descr="1_RawFunctionalImage.pdf" id="1232" name="Shape 1232"/>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Shape 1238"/>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2_PreprocPLSCodeBlock.tiff" id="1239" name="Shape 1239"/>
          <p:cNvPicPr preferRelativeResize="0"/>
          <p:nvPr/>
        </p:nvPicPr>
        <p:blipFill rotWithShape="1">
          <a:blip r:embed="rId3">
            <a:alphaModFix/>
          </a:blip>
          <a:srcRect b="0" l="0" r="0" t="0"/>
          <a:stretch/>
        </p:blipFill>
        <p:spPr>
          <a:xfrm>
            <a:off x="0" y="2157782"/>
            <a:ext cx="9144000" cy="3914037"/>
          </a:xfrm>
          <a:prstGeom prst="rect">
            <a:avLst/>
          </a:prstGeom>
          <a:noFill/>
          <a:ln>
            <a:noFill/>
          </a:ln>
        </p:spPr>
      </p:pic>
      <p:sp>
        <p:nvSpPr>
          <p:cNvPr id="1240" name="Shape 1240"/>
          <p:cNvSpPr/>
          <p:nvPr/>
        </p:nvSpPr>
        <p:spPr>
          <a:xfrm>
            <a:off x="-343647" y="3690471"/>
            <a:ext cx="9876118" cy="2510118"/>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Shape 124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2_PreprocPLSCodeBlock.tiff" id="1247" name="Shape 1247"/>
          <p:cNvPicPr preferRelativeResize="0"/>
          <p:nvPr/>
        </p:nvPicPr>
        <p:blipFill rotWithShape="1">
          <a:blip r:embed="rId3">
            <a:alphaModFix/>
          </a:blip>
          <a:srcRect b="0" l="0" r="0" t="0"/>
          <a:stretch/>
        </p:blipFill>
        <p:spPr>
          <a:xfrm>
            <a:off x="0" y="2157782"/>
            <a:ext cx="9144000" cy="3914037"/>
          </a:xfrm>
          <a:prstGeom prst="rect">
            <a:avLst/>
          </a:prstGeom>
          <a:noFill/>
          <a:ln>
            <a:noFill/>
          </a:ln>
        </p:spPr>
      </p:pic>
      <p:sp>
        <p:nvSpPr>
          <p:cNvPr id="1248" name="Shape 1248"/>
          <p:cNvSpPr/>
          <p:nvPr/>
        </p:nvSpPr>
        <p:spPr>
          <a:xfrm>
            <a:off x="-343647" y="3974353"/>
            <a:ext cx="9876118" cy="2226236"/>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49" name="Shape 1249"/>
          <p:cNvSpPr/>
          <p:nvPr/>
        </p:nvSpPr>
        <p:spPr>
          <a:xfrm>
            <a:off x="-400424" y="1807881"/>
            <a:ext cx="9876118" cy="1870637"/>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Shape 158"/>
          <p:cNvPicPr preferRelativeResize="0"/>
          <p:nvPr/>
        </p:nvPicPr>
        <p:blipFill rotWithShape="1">
          <a:blip r:embed="rId3">
            <a:alphaModFix/>
          </a:blip>
          <a:srcRect b="0" l="0" r="0" t="0"/>
          <a:stretch/>
        </p:blipFill>
        <p:spPr>
          <a:xfrm>
            <a:off x="91440" y="0"/>
            <a:ext cx="7401910" cy="6858000"/>
          </a:xfrm>
          <a:prstGeom prst="rect">
            <a:avLst/>
          </a:prstGeom>
          <a:noFill/>
          <a:ln>
            <a:noFill/>
          </a:ln>
        </p:spPr>
      </p:pic>
      <p:sp>
        <p:nvSpPr>
          <p:cNvPr id="159" name="Shape 159"/>
          <p:cNvSpPr/>
          <p:nvPr/>
        </p:nvSpPr>
        <p:spPr>
          <a:xfrm>
            <a:off x="4091554" y="420916"/>
            <a:ext cx="2727700" cy="6328228"/>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60" name="Shape 160"/>
          <p:cNvSpPr txBox="1"/>
          <p:nvPr/>
        </p:nvSpPr>
        <p:spPr>
          <a:xfrm>
            <a:off x="4757980" y="923308"/>
            <a:ext cx="3673098" cy="95410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0" i="0" lang="en-US" sz="2800" u="none" cap="none" strike="noStrike">
                <a:solidFill>
                  <a:schemeClr val="dk1"/>
                </a:solidFill>
                <a:latin typeface="Calibri"/>
                <a:ea typeface="Calibri"/>
                <a:cs typeface="Calibri"/>
                <a:sym typeface="Calibri"/>
              </a:rPr>
              <a:t>Typical experiment output file for 1 subject</a:t>
            </a:r>
          </a:p>
        </p:txBody>
      </p:sp>
      <p:sp>
        <p:nvSpPr>
          <p:cNvPr id="161" name="Shape 161"/>
          <p:cNvSpPr/>
          <p:nvPr/>
        </p:nvSpPr>
        <p:spPr>
          <a:xfrm>
            <a:off x="116732" y="359923"/>
            <a:ext cx="466928" cy="6498077"/>
          </a:xfrm>
          <a:prstGeom prst="rect">
            <a:avLst/>
          </a:prstGeom>
          <a:solidFill>
            <a:srgbClr val="E1EFD8">
              <a:alpha val="11764"/>
            </a:srgbClr>
          </a:solidFill>
          <a:ln cap="flat" cmpd="sng" w="254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62" name="Shape 162"/>
          <p:cNvSpPr/>
          <p:nvPr/>
        </p:nvSpPr>
        <p:spPr>
          <a:xfrm>
            <a:off x="580417" y="359923"/>
            <a:ext cx="466928" cy="6498077"/>
          </a:xfrm>
          <a:prstGeom prst="rect">
            <a:avLst/>
          </a:prstGeom>
          <a:solidFill>
            <a:srgbClr val="E1EFD8">
              <a:alpha val="11764"/>
            </a:srgbClr>
          </a:solidFill>
          <a:ln cap="flat" cmpd="sng" w="254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63" name="Shape 163"/>
          <p:cNvSpPr/>
          <p:nvPr/>
        </p:nvSpPr>
        <p:spPr>
          <a:xfrm>
            <a:off x="1121923" y="359923"/>
            <a:ext cx="2876145" cy="6498077"/>
          </a:xfrm>
          <a:prstGeom prst="rect">
            <a:avLst/>
          </a:prstGeom>
          <a:solidFill>
            <a:srgbClr val="E1EFD8">
              <a:alpha val="11764"/>
            </a:srgbClr>
          </a:solidFill>
          <a:ln cap="flat" cmpd="sng" w="254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Shape 1255"/>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B_Design.tiff" id="1256" name="Shape 1256"/>
          <p:cNvPicPr preferRelativeResize="0"/>
          <p:nvPr/>
        </p:nvPicPr>
        <p:blipFill rotWithShape="1">
          <a:blip r:embed="rId3">
            <a:alphaModFix/>
          </a:blip>
          <a:srcRect b="0" l="0" r="0" t="0"/>
          <a:stretch/>
        </p:blipFill>
        <p:spPr>
          <a:xfrm>
            <a:off x="398182" y="2003986"/>
            <a:ext cx="7759700" cy="2984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Shape 1262"/>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2_PreprocPLSCodeBlock.tiff" id="1263" name="Shape 1263"/>
          <p:cNvPicPr preferRelativeResize="0"/>
          <p:nvPr/>
        </p:nvPicPr>
        <p:blipFill rotWithShape="1">
          <a:blip r:embed="rId3">
            <a:alphaModFix/>
          </a:blip>
          <a:srcRect b="0" l="0" r="0" t="0"/>
          <a:stretch/>
        </p:blipFill>
        <p:spPr>
          <a:xfrm>
            <a:off x="0" y="2157782"/>
            <a:ext cx="9144000" cy="3914037"/>
          </a:xfrm>
          <a:prstGeom prst="rect">
            <a:avLst/>
          </a:prstGeom>
          <a:noFill/>
          <a:ln>
            <a:noFill/>
          </a:ln>
        </p:spPr>
      </p:pic>
      <p:sp>
        <p:nvSpPr>
          <p:cNvPr id="1264" name="Shape 1264"/>
          <p:cNvSpPr/>
          <p:nvPr/>
        </p:nvSpPr>
        <p:spPr>
          <a:xfrm>
            <a:off x="-508000" y="2061882"/>
            <a:ext cx="9876118" cy="2226236"/>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Shape 126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BADA</a:t>
            </a:r>
          </a:p>
        </p:txBody>
      </p:sp>
      <p:sp>
        <p:nvSpPr>
          <p:cNvPr id="1270" name="Shape 1270"/>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Barycentric discriminant analysis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a.k.a. mean-centered PLS</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 this version:</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Use all (preprocessed) time points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Use a design matrix for each time point</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Analyze the averages of this design</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We’re not dealing with the blocks</a:t>
            </a:r>
          </a:p>
          <a:p>
            <a:pPr indent="-228600" lvl="0" marL="228600" marR="0" rtl="0" algn="l">
              <a:lnSpc>
                <a:spcPct val="90000"/>
              </a:lnSpc>
              <a:spcBef>
                <a:spcPts val="100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We average all TRs associated with each category</a:t>
            </a: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Shape 1275"/>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BADA</a:t>
            </a:r>
          </a:p>
        </p:txBody>
      </p:sp>
      <p:sp>
        <p:nvSpPr>
          <p:cNvPr id="1276" name="Shape 1276"/>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Inference</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Not covered today</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But available in R code and PLSGui</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sp>
        <p:nvSpPr>
          <p:cNvPr id="1282" name="Shape 1282"/>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3_InferenceBlock.tiff" id="1283" name="Shape 1283"/>
          <p:cNvPicPr preferRelativeResize="0"/>
          <p:nvPr/>
        </p:nvPicPr>
        <p:blipFill rotWithShape="1">
          <a:blip r:embed="rId3">
            <a:alphaModFix/>
          </a:blip>
          <a:srcRect b="0" l="0" r="0" t="0"/>
          <a:stretch/>
        </p:blipFill>
        <p:spPr>
          <a:xfrm>
            <a:off x="0" y="2015498"/>
            <a:ext cx="9144000" cy="432560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Shape 128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5_PLSRes_2.pdf" id="1290" name="Shape 1290"/>
          <p:cNvPicPr preferRelativeResize="0"/>
          <p:nvPr/>
        </p:nvPicPr>
        <p:blipFill rotWithShape="1">
          <a:blip r:embed="rId3">
            <a:alphaModFix/>
          </a:blip>
          <a:srcRect b="0" l="0" r="0" t="0"/>
          <a:stretch/>
        </p:blipFill>
        <p:spPr>
          <a:xfrm>
            <a:off x="0" y="2046768"/>
            <a:ext cx="9144000" cy="428846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Shape 129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5_PLSRes_2.pdf" id="1297" name="Shape 1297"/>
          <p:cNvPicPr preferRelativeResize="0"/>
          <p:nvPr/>
        </p:nvPicPr>
        <p:blipFill rotWithShape="1">
          <a:blip r:embed="rId3">
            <a:alphaModFix/>
          </a:blip>
          <a:srcRect b="0" l="0" r="0" t="0"/>
          <a:stretch/>
        </p:blipFill>
        <p:spPr>
          <a:xfrm>
            <a:off x="0" y="2046768"/>
            <a:ext cx="9144000" cy="4288465"/>
          </a:xfrm>
          <a:prstGeom prst="rect">
            <a:avLst/>
          </a:prstGeom>
          <a:noFill/>
          <a:ln>
            <a:noFill/>
          </a:ln>
        </p:spPr>
      </p:pic>
      <p:sp>
        <p:nvSpPr>
          <p:cNvPr id="1298" name="Shape 1298"/>
          <p:cNvSpPr txBox="1"/>
          <p:nvPr/>
        </p:nvSpPr>
        <p:spPr>
          <a:xfrm>
            <a:off x="2076824" y="6230470"/>
            <a:ext cx="765805"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Brains</a:t>
            </a:r>
          </a:p>
        </p:txBody>
      </p:sp>
      <p:sp>
        <p:nvSpPr>
          <p:cNvPr id="1299" name="Shape 1299"/>
          <p:cNvSpPr txBox="1"/>
          <p:nvPr/>
        </p:nvSpPr>
        <p:spPr>
          <a:xfrm>
            <a:off x="6621930" y="6230470"/>
            <a:ext cx="765805"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Brains</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Shape 1305"/>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5_PLSRes_2.pdf" id="1306" name="Shape 1306"/>
          <p:cNvPicPr preferRelativeResize="0"/>
          <p:nvPr/>
        </p:nvPicPr>
        <p:blipFill rotWithShape="1">
          <a:blip r:embed="rId3">
            <a:alphaModFix/>
          </a:blip>
          <a:srcRect b="0" l="0" r="0" t="0"/>
          <a:stretch/>
        </p:blipFill>
        <p:spPr>
          <a:xfrm>
            <a:off x="0" y="2046768"/>
            <a:ext cx="9144000" cy="4288465"/>
          </a:xfrm>
          <a:prstGeom prst="rect">
            <a:avLst/>
          </a:prstGeom>
          <a:noFill/>
          <a:ln>
            <a:noFill/>
          </a:ln>
        </p:spPr>
      </p:pic>
      <p:sp>
        <p:nvSpPr>
          <p:cNvPr id="1307" name="Shape 1307"/>
          <p:cNvSpPr txBox="1"/>
          <p:nvPr/>
        </p:nvSpPr>
        <p:spPr>
          <a:xfrm rot="-5400000">
            <a:off x="-14941" y="3914587"/>
            <a:ext cx="89824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DESIGN</a:t>
            </a:r>
          </a:p>
        </p:txBody>
      </p:sp>
      <p:sp>
        <p:nvSpPr>
          <p:cNvPr id="1308" name="Shape 1308"/>
          <p:cNvSpPr txBox="1"/>
          <p:nvPr/>
        </p:nvSpPr>
        <p:spPr>
          <a:xfrm rot="-5400000">
            <a:off x="4560047" y="3914588"/>
            <a:ext cx="89824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DESIGN</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Shape 1314"/>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5_PLSRes_2.pdf" id="1315" name="Shape 1315"/>
          <p:cNvPicPr preferRelativeResize="0"/>
          <p:nvPr/>
        </p:nvPicPr>
        <p:blipFill rotWithShape="1">
          <a:blip r:embed="rId3">
            <a:alphaModFix/>
          </a:blip>
          <a:srcRect b="0" l="0" r="0" t="0"/>
          <a:stretch/>
        </p:blipFill>
        <p:spPr>
          <a:xfrm>
            <a:off x="0" y="2046768"/>
            <a:ext cx="9144000" cy="4288465"/>
          </a:xfrm>
          <a:prstGeom prst="rect">
            <a:avLst/>
          </a:prstGeom>
          <a:noFill/>
          <a:ln>
            <a:noFill/>
          </a:ln>
        </p:spPr>
      </p:pic>
      <p:cxnSp>
        <p:nvCxnSpPr>
          <p:cNvPr id="1316" name="Shape 1316"/>
          <p:cNvCxnSpPr/>
          <p:nvPr/>
        </p:nvCxnSpPr>
        <p:spPr>
          <a:xfrm flipH="1">
            <a:off x="4183529" y="1075765"/>
            <a:ext cx="1120589" cy="2106706"/>
          </a:xfrm>
          <a:prstGeom prst="straightConnector1">
            <a:avLst/>
          </a:prstGeom>
          <a:noFill/>
          <a:ln cap="flat" cmpd="sng" w="12700">
            <a:solidFill>
              <a:schemeClr val="accent1"/>
            </a:solidFill>
            <a:prstDash val="solid"/>
            <a:miter lim="800000"/>
            <a:headEnd len="med" w="med" type="none"/>
            <a:tailEnd len="lg" w="lg" type="stealth"/>
          </a:ln>
        </p:spPr>
      </p:cxnSp>
      <p:cxnSp>
        <p:nvCxnSpPr>
          <p:cNvPr id="1317" name="Shape 1317"/>
          <p:cNvCxnSpPr/>
          <p:nvPr/>
        </p:nvCxnSpPr>
        <p:spPr>
          <a:xfrm>
            <a:off x="5289176" y="1105647"/>
            <a:ext cx="104589" cy="4078941"/>
          </a:xfrm>
          <a:prstGeom prst="straightConnector1">
            <a:avLst/>
          </a:prstGeom>
          <a:noFill/>
          <a:ln cap="flat" cmpd="sng" w="12700">
            <a:solidFill>
              <a:schemeClr val="accent1"/>
            </a:solidFill>
            <a:prstDash val="solid"/>
            <a:miter lim="800000"/>
            <a:headEnd len="med" w="med" type="none"/>
            <a:tailEnd len="lg" w="lg" type="stealth"/>
          </a:ln>
        </p:spPr>
      </p:cxnSp>
      <p:sp>
        <p:nvSpPr>
          <p:cNvPr id="1318" name="Shape 1318"/>
          <p:cNvSpPr txBox="1"/>
          <p:nvPr/>
        </p:nvSpPr>
        <p:spPr>
          <a:xfrm>
            <a:off x="3735298" y="672352"/>
            <a:ext cx="3125525"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rgbClr val="8DA9DB"/>
                </a:solidFill>
                <a:latin typeface="Calibri"/>
                <a:ea typeface="Calibri"/>
                <a:cs typeface="Calibri"/>
                <a:sym typeface="Calibri"/>
              </a:rPr>
              <a:t>Individual Stimulus (time point)</a:t>
            </a: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Shape 1324"/>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4_PLSRes_1.pdf" id="1325" name="Shape 1325"/>
          <p:cNvPicPr preferRelativeResize="0"/>
          <p:nvPr/>
        </p:nvPicPr>
        <p:blipFill rotWithShape="1">
          <a:blip r:embed="rId3">
            <a:alphaModFix/>
          </a:blip>
          <a:srcRect b="0" l="0" r="0" t="0"/>
          <a:stretch/>
        </p:blipFill>
        <p:spPr>
          <a:xfrm>
            <a:off x="1079500" y="1168400"/>
            <a:ext cx="6400800" cy="5689600"/>
          </a:xfrm>
          <a:prstGeom prst="rect">
            <a:avLst/>
          </a:prstGeom>
          <a:noFill/>
          <a:ln>
            <a:noFill/>
          </a:ln>
        </p:spPr>
      </p:pic>
      <p:sp>
        <p:nvSpPr>
          <p:cNvPr id="1326" name="Shape 1326"/>
          <p:cNvSpPr/>
          <p:nvPr/>
        </p:nvSpPr>
        <p:spPr>
          <a:xfrm>
            <a:off x="4064001" y="1389529"/>
            <a:ext cx="4960469" cy="2226236"/>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327" name="Shape 1327"/>
          <p:cNvSpPr/>
          <p:nvPr/>
        </p:nvSpPr>
        <p:spPr>
          <a:xfrm>
            <a:off x="776941" y="4004235"/>
            <a:ext cx="8235578" cy="2853765"/>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Shape 168"/>
          <p:cNvPicPr preferRelativeResize="0"/>
          <p:nvPr/>
        </p:nvPicPr>
        <p:blipFill rotWithShape="1">
          <a:blip r:embed="rId3">
            <a:alphaModFix/>
          </a:blip>
          <a:srcRect b="0" l="0" r="0" t="0"/>
          <a:stretch/>
        </p:blipFill>
        <p:spPr>
          <a:xfrm>
            <a:off x="91440" y="0"/>
            <a:ext cx="7401910" cy="6858000"/>
          </a:xfrm>
          <a:prstGeom prst="rect">
            <a:avLst/>
          </a:prstGeom>
          <a:noFill/>
          <a:ln>
            <a:noFill/>
          </a:ln>
        </p:spPr>
      </p:pic>
      <p:sp>
        <p:nvSpPr>
          <p:cNvPr id="169" name="Shape 169"/>
          <p:cNvSpPr/>
          <p:nvPr/>
        </p:nvSpPr>
        <p:spPr>
          <a:xfrm>
            <a:off x="4091554" y="420916"/>
            <a:ext cx="2727700" cy="6328228"/>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70" name="Shape 170"/>
          <p:cNvSpPr/>
          <p:nvPr/>
        </p:nvSpPr>
        <p:spPr>
          <a:xfrm>
            <a:off x="6031149" y="496111"/>
            <a:ext cx="1193423" cy="6220608"/>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71" name="Shape 171"/>
          <p:cNvSpPr txBox="1"/>
          <p:nvPr/>
        </p:nvSpPr>
        <p:spPr>
          <a:xfrm>
            <a:off x="6263832" y="996918"/>
            <a:ext cx="2753709" cy="2246769"/>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0" i="0" lang="en-US" sz="1800" u="none" cap="none" strike="noStrike">
                <a:solidFill>
                  <a:schemeClr val="dk1"/>
                </a:solidFill>
                <a:latin typeface="Calibri"/>
                <a:ea typeface="Calibri"/>
                <a:cs typeface="Calibri"/>
                <a:sym typeface="Calibri"/>
              </a:rPr>
              <a:t>Convert onset timing (sec) to corresponding TR #</a:t>
            </a:r>
          </a:p>
          <a:p>
            <a:pPr indent="0" lvl="0" marL="0" marR="0" rtl="0" algn="ctr">
              <a:spcBef>
                <a:spcPts val="0"/>
              </a:spcBef>
              <a:buNone/>
            </a:pPr>
            <a:r>
              <a:t/>
            </a:r>
            <a:endParaRPr b="0" i="0" sz="1800" u="none" cap="none" strike="noStrike">
              <a:solidFill>
                <a:schemeClr val="dk1"/>
              </a:solidFill>
              <a:latin typeface="Calibri"/>
              <a:ea typeface="Calibri"/>
              <a:cs typeface="Calibri"/>
              <a:sym typeface="Calibri"/>
            </a:endParaRPr>
          </a:p>
          <a:p>
            <a:pPr indent="0" lvl="0" marL="0" marR="0" rtl="0" algn="ctr">
              <a:spcBef>
                <a:spcPts val="0"/>
              </a:spcBef>
              <a:buNone/>
            </a:pPr>
            <a:r>
              <a:rPr b="0" i="0" lang="en-US" sz="1600" u="none" cap="none" strike="noStrike">
                <a:solidFill>
                  <a:schemeClr val="dk1"/>
                </a:solidFill>
                <a:latin typeface="Calibri"/>
                <a:ea typeface="Calibri"/>
                <a:cs typeface="Calibri"/>
                <a:sym typeface="Calibri"/>
              </a:rPr>
              <a:t>round(onset</a:t>
            </a:r>
            <a:r>
              <a:rPr b="0" baseline="-25000" i="0" lang="en-US" sz="1600" u="none" cap="none" strike="noStrike">
                <a:solidFill>
                  <a:schemeClr val="dk1"/>
                </a:solidFill>
                <a:latin typeface="Calibri"/>
                <a:ea typeface="Calibri"/>
                <a:cs typeface="Calibri"/>
                <a:sym typeface="Calibri"/>
              </a:rPr>
              <a:t>sec</a:t>
            </a:r>
            <a:r>
              <a:rPr b="0" i="0" lang="en-US" sz="1600" u="none" cap="none" strike="noStrike">
                <a:solidFill>
                  <a:schemeClr val="dk1"/>
                </a:solidFill>
                <a:latin typeface="Calibri"/>
                <a:ea typeface="Calibri"/>
                <a:cs typeface="Calibri"/>
                <a:sym typeface="Calibri"/>
              </a:rPr>
              <a:t> / TRlength</a:t>
            </a:r>
            <a:r>
              <a:rPr b="0" baseline="-25000" i="0" lang="en-US" sz="1600" u="none" cap="none" strike="noStrike">
                <a:solidFill>
                  <a:schemeClr val="dk1"/>
                </a:solidFill>
                <a:latin typeface="Calibri"/>
                <a:ea typeface="Calibri"/>
                <a:cs typeface="Calibri"/>
                <a:sym typeface="Calibri"/>
              </a:rPr>
              <a:t>sec</a:t>
            </a:r>
            <a:r>
              <a:rPr b="0" i="0" lang="en-US" sz="1600" u="none" cap="none" strike="noStrike">
                <a:solidFill>
                  <a:schemeClr val="dk1"/>
                </a:solidFill>
                <a:latin typeface="Calibri"/>
                <a:ea typeface="Calibri"/>
                <a:cs typeface="Calibri"/>
                <a:sym typeface="Calibri"/>
              </a:rPr>
              <a:t>)</a:t>
            </a:r>
          </a:p>
          <a:p>
            <a:pPr indent="0" lvl="0" marL="0" marR="0" rtl="0" algn="ctr">
              <a:spcBef>
                <a:spcPts val="0"/>
              </a:spcBef>
              <a:buNone/>
            </a:pPr>
            <a:r>
              <a:t/>
            </a:r>
            <a:endParaRPr b="0" i="0" sz="1600" u="none" cap="none" strike="noStrike">
              <a:solidFill>
                <a:schemeClr val="dk1"/>
              </a:solidFill>
              <a:latin typeface="Calibri"/>
              <a:ea typeface="Calibri"/>
              <a:cs typeface="Calibri"/>
              <a:sym typeface="Calibri"/>
            </a:endParaRPr>
          </a:p>
          <a:p>
            <a:pPr indent="0" lvl="0" marL="0" marR="0" rtl="0" algn="ctr">
              <a:spcBef>
                <a:spcPts val="0"/>
              </a:spcBef>
              <a:buNone/>
            </a:pPr>
            <a:r>
              <a:rPr b="0" i="0" lang="en-US" sz="1800" u="none" cap="none" strike="noStrike">
                <a:solidFill>
                  <a:schemeClr val="dk1"/>
                </a:solidFill>
                <a:latin typeface="Calibri"/>
                <a:ea typeface="Calibri"/>
                <a:cs typeface="Calibri"/>
                <a:sym typeface="Calibri"/>
              </a:rPr>
              <a:t>But be mindful of experimental design and dropped volumes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sp>
        <p:nvSpPr>
          <p:cNvPr id="1333" name="Shape 1333"/>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4_PLSRes_1.pdf" id="1334" name="Shape 1334"/>
          <p:cNvPicPr preferRelativeResize="0"/>
          <p:nvPr/>
        </p:nvPicPr>
        <p:blipFill rotWithShape="1">
          <a:blip r:embed="rId3">
            <a:alphaModFix/>
          </a:blip>
          <a:srcRect b="0" l="0" r="0" t="0"/>
          <a:stretch/>
        </p:blipFill>
        <p:spPr>
          <a:xfrm>
            <a:off x="1079500" y="1168400"/>
            <a:ext cx="6400800" cy="5689600"/>
          </a:xfrm>
          <a:prstGeom prst="rect">
            <a:avLst/>
          </a:prstGeom>
          <a:noFill/>
          <a:ln>
            <a:noFill/>
          </a:ln>
        </p:spPr>
      </p:pic>
      <p:sp>
        <p:nvSpPr>
          <p:cNvPr id="1335" name="Shape 1335"/>
          <p:cNvSpPr/>
          <p:nvPr/>
        </p:nvSpPr>
        <p:spPr>
          <a:xfrm>
            <a:off x="254001" y="1389529"/>
            <a:ext cx="4392705" cy="2614706"/>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Shape 1341"/>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4_PLSRes_1.pdf" id="1342" name="Shape 1342"/>
          <p:cNvPicPr preferRelativeResize="0"/>
          <p:nvPr/>
        </p:nvPicPr>
        <p:blipFill rotWithShape="1">
          <a:blip r:embed="rId3">
            <a:alphaModFix/>
          </a:blip>
          <a:srcRect b="0" l="0" r="0" t="0"/>
          <a:stretch/>
        </p:blipFill>
        <p:spPr>
          <a:xfrm>
            <a:off x="1079500" y="1168400"/>
            <a:ext cx="6400800" cy="5689600"/>
          </a:xfrm>
          <a:prstGeom prst="rect">
            <a:avLst/>
          </a:prstGeom>
          <a:noFill/>
          <a:ln>
            <a:noFill/>
          </a:ln>
        </p:spPr>
      </p:pic>
      <p:sp>
        <p:nvSpPr>
          <p:cNvPr id="1343" name="Shape 1343"/>
          <p:cNvSpPr/>
          <p:nvPr/>
        </p:nvSpPr>
        <p:spPr>
          <a:xfrm>
            <a:off x="254001" y="1389529"/>
            <a:ext cx="4392705" cy="2614706"/>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344" name="Shape 1344"/>
          <p:cNvSpPr/>
          <p:nvPr/>
        </p:nvSpPr>
        <p:spPr>
          <a:xfrm>
            <a:off x="4183529" y="4183530"/>
            <a:ext cx="4545105" cy="2614706"/>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Shape 135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4_PLSRes_1.pdf" id="1351" name="Shape 1351"/>
          <p:cNvPicPr preferRelativeResize="0"/>
          <p:nvPr/>
        </p:nvPicPr>
        <p:blipFill rotWithShape="1">
          <a:blip r:embed="rId3">
            <a:alphaModFix/>
          </a:blip>
          <a:srcRect b="0" l="0" r="0" t="0"/>
          <a:stretch/>
        </p:blipFill>
        <p:spPr>
          <a:xfrm>
            <a:off x="1079500" y="1168400"/>
            <a:ext cx="6400800" cy="5689600"/>
          </a:xfrm>
          <a:prstGeom prst="rect">
            <a:avLst/>
          </a:prstGeom>
          <a:noFill/>
          <a:ln>
            <a:noFill/>
          </a:ln>
        </p:spPr>
      </p:pic>
      <p:sp>
        <p:nvSpPr>
          <p:cNvPr id="1352" name="Shape 1352"/>
          <p:cNvSpPr/>
          <p:nvPr/>
        </p:nvSpPr>
        <p:spPr>
          <a:xfrm>
            <a:off x="836707" y="1284941"/>
            <a:ext cx="7787340" cy="2614706"/>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353" name="Shape 1353"/>
          <p:cNvSpPr/>
          <p:nvPr/>
        </p:nvSpPr>
        <p:spPr>
          <a:xfrm>
            <a:off x="537881" y="4049060"/>
            <a:ext cx="3556001" cy="2614706"/>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Shape 135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sp>
        <p:nvSpPr>
          <p:cNvPr id="1360" name="Shape 1360"/>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 story:</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have two components (LVs)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Component 1: Real vs. Not real stimuli</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Component 2: Dissociate words from objects</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Shape 136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4_PLSRes_1.pdf" id="1367" name="Shape 1367"/>
          <p:cNvPicPr preferRelativeResize="0"/>
          <p:nvPr/>
        </p:nvPicPr>
        <p:blipFill rotWithShape="1">
          <a:blip r:embed="rId3">
            <a:alphaModFix/>
          </a:blip>
          <a:srcRect b="0" l="0" r="0" t="0"/>
          <a:stretch/>
        </p:blipFill>
        <p:spPr>
          <a:xfrm>
            <a:off x="1079500" y="1168400"/>
            <a:ext cx="6400800" cy="56896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Shape 1373"/>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sp>
        <p:nvSpPr>
          <p:cNvPr id="1374" name="Shape 1374"/>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Where are the brains?</a:t>
            </a: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Shape 138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6_MakeBrainsCodeBlock.tiff" id="1381" name="Shape 1381"/>
          <p:cNvPicPr preferRelativeResize="0"/>
          <p:nvPr/>
        </p:nvPicPr>
        <p:blipFill rotWithShape="1">
          <a:blip r:embed="rId3">
            <a:alphaModFix/>
          </a:blip>
          <a:srcRect b="0" l="0" r="0" t="0"/>
          <a:stretch/>
        </p:blipFill>
        <p:spPr>
          <a:xfrm>
            <a:off x="0" y="2143461"/>
            <a:ext cx="9144000" cy="4349078"/>
          </a:xfrm>
          <a:prstGeom prst="rect">
            <a:avLst/>
          </a:prstGeom>
          <a:noFill/>
          <a:ln>
            <a:noFill/>
          </a:ln>
        </p:spPr>
      </p:pic>
      <p:sp>
        <p:nvSpPr>
          <p:cNvPr id="1382" name="Shape 1382"/>
          <p:cNvSpPr/>
          <p:nvPr/>
        </p:nvSpPr>
        <p:spPr>
          <a:xfrm>
            <a:off x="0" y="3272118"/>
            <a:ext cx="9143999" cy="3361764"/>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Shape 1388"/>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6_MakeBrainsCodeBlock.tiff" id="1389" name="Shape 1389"/>
          <p:cNvPicPr preferRelativeResize="0"/>
          <p:nvPr/>
        </p:nvPicPr>
        <p:blipFill rotWithShape="1">
          <a:blip r:embed="rId3">
            <a:alphaModFix/>
          </a:blip>
          <a:srcRect b="0" l="0" r="0" t="0"/>
          <a:stretch/>
        </p:blipFill>
        <p:spPr>
          <a:xfrm>
            <a:off x="0" y="2143461"/>
            <a:ext cx="9144000" cy="4349078"/>
          </a:xfrm>
          <a:prstGeom prst="rect">
            <a:avLst/>
          </a:prstGeom>
          <a:noFill/>
          <a:ln>
            <a:noFill/>
          </a:ln>
        </p:spPr>
      </p:pic>
      <p:sp>
        <p:nvSpPr>
          <p:cNvPr id="1390" name="Shape 1390"/>
          <p:cNvSpPr/>
          <p:nvPr/>
        </p:nvSpPr>
        <p:spPr>
          <a:xfrm>
            <a:off x="0" y="4228353"/>
            <a:ext cx="9143999" cy="2375647"/>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pic>
        <p:nvPicPr>
          <p:cNvPr descr="7_C1Pos_thresh.pdf" id="1396" name="Shape 1396"/>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Shape 1402"/>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6_MakeBrainsCodeBlock.tiff" id="1403" name="Shape 1403"/>
          <p:cNvPicPr preferRelativeResize="0"/>
          <p:nvPr/>
        </p:nvPicPr>
        <p:blipFill rotWithShape="1">
          <a:blip r:embed="rId3">
            <a:alphaModFix/>
          </a:blip>
          <a:srcRect b="0" l="0" r="0" t="0"/>
          <a:stretch/>
        </p:blipFill>
        <p:spPr>
          <a:xfrm>
            <a:off x="0" y="2143461"/>
            <a:ext cx="9144000" cy="43490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Shape 177"/>
          <p:cNvPicPr preferRelativeResize="0"/>
          <p:nvPr/>
        </p:nvPicPr>
        <p:blipFill rotWithShape="1">
          <a:blip r:embed="rId3">
            <a:alphaModFix/>
          </a:blip>
          <a:srcRect b="0" l="0" r="0" t="0"/>
          <a:stretch/>
        </p:blipFill>
        <p:spPr>
          <a:xfrm>
            <a:off x="91440" y="0"/>
            <a:ext cx="7401910" cy="6858000"/>
          </a:xfrm>
          <a:prstGeom prst="rect">
            <a:avLst/>
          </a:prstGeom>
          <a:noFill/>
          <a:ln>
            <a:noFill/>
          </a:ln>
        </p:spPr>
      </p:pic>
      <p:sp>
        <p:nvSpPr>
          <p:cNvPr id="178" name="Shape 178"/>
          <p:cNvSpPr/>
          <p:nvPr/>
        </p:nvSpPr>
        <p:spPr>
          <a:xfrm>
            <a:off x="99534" y="512005"/>
            <a:ext cx="6492240" cy="1625600"/>
          </a:xfrm>
          <a:prstGeom prst="rect">
            <a:avLst/>
          </a:prstGeom>
          <a:solidFill>
            <a:schemeClr val="accent4">
              <a:alpha val="23921"/>
            </a:schemeClr>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79" name="Shape 179"/>
          <p:cNvSpPr/>
          <p:nvPr/>
        </p:nvSpPr>
        <p:spPr>
          <a:xfrm>
            <a:off x="99534" y="2137605"/>
            <a:ext cx="6492240" cy="1656629"/>
          </a:xfrm>
          <a:prstGeom prst="rect">
            <a:avLst/>
          </a:prstGeom>
          <a:solidFill>
            <a:srgbClr val="C00000">
              <a:alpha val="23921"/>
            </a:srgbClr>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80" name="Shape 180"/>
          <p:cNvSpPr/>
          <p:nvPr/>
        </p:nvSpPr>
        <p:spPr>
          <a:xfrm>
            <a:off x="99534" y="3794234"/>
            <a:ext cx="6492240" cy="1656629"/>
          </a:xfrm>
          <a:prstGeom prst="rect">
            <a:avLst/>
          </a:prstGeom>
          <a:solidFill>
            <a:schemeClr val="accent6">
              <a:alpha val="23921"/>
            </a:schemeClr>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81" name="Shape 181"/>
          <p:cNvSpPr/>
          <p:nvPr/>
        </p:nvSpPr>
        <p:spPr>
          <a:xfrm>
            <a:off x="99534" y="5450863"/>
            <a:ext cx="6492240" cy="1407137"/>
          </a:xfrm>
          <a:prstGeom prst="rect">
            <a:avLst/>
          </a:prstGeom>
          <a:solidFill>
            <a:srgbClr val="7030A0">
              <a:alpha val="23921"/>
            </a:srgbClr>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82" name="Shape 182"/>
          <p:cNvSpPr/>
          <p:nvPr/>
        </p:nvSpPr>
        <p:spPr>
          <a:xfrm>
            <a:off x="6031149" y="428017"/>
            <a:ext cx="1193423" cy="6288702"/>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83" name="Shape 183"/>
          <p:cNvSpPr txBox="1"/>
          <p:nvPr/>
        </p:nvSpPr>
        <p:spPr>
          <a:xfrm>
            <a:off x="6478620" y="1211033"/>
            <a:ext cx="2626467" cy="1631216"/>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b="0" i="0" lang="en-US" sz="1800" u="none" cap="none" strike="noStrike">
                <a:solidFill>
                  <a:schemeClr val="dk1"/>
                </a:solidFill>
                <a:latin typeface="Calibri"/>
                <a:ea typeface="Calibri"/>
                <a:cs typeface="Calibri"/>
                <a:sym typeface="Calibri"/>
              </a:rPr>
              <a:t>For Block Design:</a:t>
            </a:r>
          </a:p>
          <a:p>
            <a:pPr indent="-285750" lvl="0" marL="285750" marR="0" rtl="0" algn="l">
              <a:spcBef>
                <a:spcPts val="0"/>
              </a:spcBef>
              <a:buClr>
                <a:schemeClr val="dk1"/>
              </a:buClr>
              <a:buSzPts val="1800"/>
              <a:buFont typeface="Arial"/>
              <a:buChar char="•"/>
            </a:pPr>
            <a:r>
              <a:rPr lang="en-US" sz="1800">
                <a:solidFill>
                  <a:schemeClr val="dk1"/>
                </a:solidFill>
                <a:latin typeface="Calibri"/>
                <a:ea typeface="Calibri"/>
                <a:cs typeface="Calibri"/>
                <a:sym typeface="Calibri"/>
              </a:rPr>
              <a:t>Identify Block Onset &amp; Block Duration</a:t>
            </a:r>
          </a:p>
          <a:p>
            <a:pPr indent="-285750" lvl="0" marL="285750" marR="0" rtl="0" algn="l">
              <a:spcBef>
                <a:spcPts val="0"/>
              </a:spcBef>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buNone/>
            </a:pPr>
            <a:r>
              <a:rPr lang="en-US" sz="1400">
                <a:solidFill>
                  <a:schemeClr val="dk1"/>
                </a:solidFill>
                <a:latin typeface="Calibri"/>
                <a:ea typeface="Calibri"/>
                <a:cs typeface="Calibri"/>
                <a:sym typeface="Calibri"/>
              </a:rPr>
              <a:t>Words Block #1 starts on TR #3</a:t>
            </a:r>
          </a:p>
          <a:p>
            <a:pPr indent="0" lvl="0" marL="0" marR="0" rtl="0" algn="l">
              <a:spcBef>
                <a:spcPts val="0"/>
              </a:spcBef>
              <a:buNone/>
            </a:pPr>
            <a:r>
              <a:rPr lang="en-US" sz="1400">
                <a:solidFill>
                  <a:schemeClr val="dk1"/>
                </a:solidFill>
                <a:latin typeface="Calibri"/>
                <a:ea typeface="Calibri"/>
                <a:cs typeface="Calibri"/>
                <a:sym typeface="Calibri"/>
              </a:rPr>
              <a:t>Words Block #1 lasts for 6 TRs</a:t>
            </a:r>
          </a:p>
        </p:txBody>
      </p:sp>
      <p:sp>
        <p:nvSpPr>
          <p:cNvPr id="184" name="Shape 184"/>
          <p:cNvSpPr txBox="1"/>
          <p:nvPr/>
        </p:nvSpPr>
        <p:spPr>
          <a:xfrm>
            <a:off x="6478621" y="3516488"/>
            <a:ext cx="2636195" cy="1477328"/>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1" lang="en-US" sz="1800">
                <a:solidFill>
                  <a:schemeClr val="dk1"/>
                </a:solidFill>
                <a:latin typeface="Calibri"/>
                <a:ea typeface="Calibri"/>
                <a:cs typeface="Calibri"/>
                <a:sym typeface="Calibri"/>
              </a:rPr>
              <a:t>**PLSgui starts</a:t>
            </a:r>
          </a:p>
          <a:p>
            <a:pPr indent="0" lvl="0" marL="0" marR="0" rtl="0" algn="ctr">
              <a:spcBef>
                <a:spcPts val="0"/>
              </a:spcBef>
              <a:buNone/>
            </a:pPr>
            <a:r>
              <a:rPr b="1" lang="en-US" sz="1800">
                <a:solidFill>
                  <a:schemeClr val="dk1"/>
                </a:solidFill>
                <a:latin typeface="Calibri"/>
                <a:ea typeface="Calibri"/>
                <a:cs typeface="Calibri"/>
                <a:sym typeface="Calibri"/>
              </a:rPr>
              <a:t> indexing TRs at 0 **</a:t>
            </a:r>
          </a:p>
          <a:p>
            <a:pPr indent="0" lvl="0" marL="0" marR="0" rtl="0" algn="ctr">
              <a:spcBef>
                <a:spcPts val="0"/>
              </a:spcBef>
              <a:buNone/>
            </a:pPr>
            <a:r>
              <a:t/>
            </a:r>
            <a:endParaRPr b="1" sz="1800">
              <a:solidFill>
                <a:schemeClr val="dk1"/>
              </a:solidFill>
              <a:latin typeface="Calibri"/>
              <a:ea typeface="Calibri"/>
              <a:cs typeface="Calibri"/>
              <a:sym typeface="Calibri"/>
            </a:endParaRPr>
          </a:p>
          <a:p>
            <a:pPr indent="0" lvl="0" marL="0" marR="0" rtl="0" algn="ctr">
              <a:spcBef>
                <a:spcPts val="0"/>
              </a:spcBef>
              <a:buNone/>
            </a:pPr>
            <a:r>
              <a:rPr lang="en-US" sz="1800">
                <a:solidFill>
                  <a:schemeClr val="dk1"/>
                </a:solidFill>
                <a:latin typeface="Calibri"/>
                <a:ea typeface="Calibri"/>
                <a:cs typeface="Calibri"/>
                <a:sym typeface="Calibri"/>
              </a:rPr>
              <a:t>e.g., onset of 2 would refer to the 3</a:t>
            </a:r>
            <a:r>
              <a:rPr baseline="30000" lang="en-US" sz="1800">
                <a:solidFill>
                  <a:schemeClr val="dk1"/>
                </a:solidFill>
                <a:latin typeface="Calibri"/>
                <a:ea typeface="Calibri"/>
                <a:cs typeface="Calibri"/>
                <a:sym typeface="Calibri"/>
              </a:rPr>
              <a:t>rd</a:t>
            </a:r>
            <a:r>
              <a:rPr lang="en-US" sz="1800">
                <a:solidFill>
                  <a:schemeClr val="dk1"/>
                </a:solidFill>
                <a:latin typeface="Calibri"/>
                <a:ea typeface="Calibri"/>
                <a:cs typeface="Calibri"/>
                <a:sym typeface="Calibri"/>
              </a:rPr>
              <a:t> TR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8" name="Shape 1408"/>
        <p:cNvGrpSpPr/>
        <p:nvPr/>
      </p:nvGrpSpPr>
      <p:grpSpPr>
        <a:xfrm>
          <a:off x="0" y="0"/>
          <a:ext cx="0" cy="0"/>
          <a:chOff x="0" y="0"/>
          <a:chExt cx="0" cy="0"/>
        </a:xfrm>
      </p:grpSpPr>
      <p:sp>
        <p:nvSpPr>
          <p:cNvPr id="1409" name="Shape 140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6_MakeBrainsCodeBlock.tiff" id="1410" name="Shape 1410"/>
          <p:cNvPicPr preferRelativeResize="0"/>
          <p:nvPr/>
        </p:nvPicPr>
        <p:blipFill rotWithShape="1">
          <a:blip r:embed="rId3">
            <a:alphaModFix/>
          </a:blip>
          <a:srcRect b="0" l="0" r="0" t="0"/>
          <a:stretch/>
        </p:blipFill>
        <p:spPr>
          <a:xfrm>
            <a:off x="0" y="2143461"/>
            <a:ext cx="9144000" cy="4349078"/>
          </a:xfrm>
          <a:prstGeom prst="rect">
            <a:avLst/>
          </a:prstGeom>
          <a:noFill/>
          <a:ln>
            <a:noFill/>
          </a:ln>
        </p:spPr>
      </p:pic>
      <p:sp>
        <p:nvSpPr>
          <p:cNvPr id="1411" name="Shape 1411"/>
          <p:cNvSpPr/>
          <p:nvPr/>
        </p:nvSpPr>
        <p:spPr>
          <a:xfrm>
            <a:off x="0" y="4721412"/>
            <a:ext cx="9143999" cy="1927411"/>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pic>
        <p:nvPicPr>
          <p:cNvPr descr="8_C1Pos_hotmetal.pdf" id="1417" name="Shape 1417"/>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2" name="Shape 1422"/>
        <p:cNvGrpSpPr/>
        <p:nvPr/>
      </p:nvGrpSpPr>
      <p:grpSpPr>
        <a:xfrm>
          <a:off x="0" y="0"/>
          <a:ext cx="0" cy="0"/>
          <a:chOff x="0" y="0"/>
          <a:chExt cx="0" cy="0"/>
        </a:xfrm>
      </p:grpSpPr>
      <p:sp>
        <p:nvSpPr>
          <p:cNvPr id="1423" name="Shape 1423"/>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6_MakeBrainsCodeBlock.tiff" id="1424" name="Shape 1424"/>
          <p:cNvPicPr preferRelativeResize="0"/>
          <p:nvPr/>
        </p:nvPicPr>
        <p:blipFill rotWithShape="1">
          <a:blip r:embed="rId3">
            <a:alphaModFix/>
          </a:blip>
          <a:srcRect b="0" l="0" r="0" t="0"/>
          <a:stretch/>
        </p:blipFill>
        <p:spPr>
          <a:xfrm>
            <a:off x="0" y="2143461"/>
            <a:ext cx="9144000" cy="434907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Shape 143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pic>
        <p:nvPicPr>
          <p:cNvPr descr="6_MakeBrainsCodeBlock.tiff" id="1431" name="Shape 1431"/>
          <p:cNvPicPr preferRelativeResize="0"/>
          <p:nvPr/>
        </p:nvPicPr>
        <p:blipFill rotWithShape="1">
          <a:blip r:embed="rId3">
            <a:alphaModFix/>
          </a:blip>
          <a:srcRect b="0" l="0" r="0" t="0"/>
          <a:stretch/>
        </p:blipFill>
        <p:spPr>
          <a:xfrm>
            <a:off x="0" y="2143461"/>
            <a:ext cx="9144000" cy="4349078"/>
          </a:xfrm>
          <a:prstGeom prst="rect">
            <a:avLst/>
          </a:prstGeom>
          <a:noFill/>
          <a:ln>
            <a:noFill/>
          </a:ln>
        </p:spPr>
      </p:pic>
      <p:sp>
        <p:nvSpPr>
          <p:cNvPr id="1432" name="Shape 1432"/>
          <p:cNvSpPr/>
          <p:nvPr/>
        </p:nvSpPr>
        <p:spPr>
          <a:xfrm>
            <a:off x="0" y="2121647"/>
            <a:ext cx="9143999" cy="3062941"/>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pic>
        <p:nvPicPr>
          <p:cNvPr descr="10_C2Pos_hotmetal.pdf" id="1438" name="Shape 1438"/>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pic>
        <p:nvPicPr>
          <p:cNvPr descr="11_C2Neg_hotmetal.pdf" id="1444" name="Shape 1444"/>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Shape 145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R summary</a:t>
            </a:r>
          </a:p>
        </p:txBody>
      </p:sp>
      <p:sp>
        <p:nvSpPr>
          <p:cNvPr id="1451" name="Shape 1451"/>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Read in single subject 4D data</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Vectorize 3D brain (voxels) per time point</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Create time x voxels matrix</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Preprocess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Polynomial detrend &amp; row normalization</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PLS between</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[Voxels over time] x [Which stimulus at each time point]</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i.e., the average per category</a:t>
            </a: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Shape 1457"/>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R summary</a:t>
            </a:r>
          </a:p>
        </p:txBody>
      </p:sp>
      <p:sp>
        <p:nvSpPr>
          <p:cNvPr id="1458" name="Shape 1458"/>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We did this with</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oro.nifti &amp; TInPosition</a:t>
            </a:r>
          </a:p>
          <a:p>
            <a:pPr indent="-228600" lvl="0" marL="228600" marR="0" rtl="0" algn="l">
              <a:lnSpc>
                <a:spcPct val="8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There are other packages</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neuroim (B. Buchsbaum)</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Neuroconductor (lots of packages)</a:t>
            </a:r>
          </a:p>
          <a:p>
            <a:pPr indent="-228600" lvl="0" marL="228600" marR="0" rtl="0" algn="l">
              <a:lnSpc>
                <a:spcPct val="8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We’re working on a new package: MARINeR</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“Multivariate analysis and resampling in neuroimaging in R”</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Not ready yet</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Interested in helping?</a:t>
            </a:r>
          </a:p>
          <a:p>
            <a:pPr indent="-228600" lvl="2" marL="1143000" marR="0" rtl="0" algn="l">
              <a:lnSpc>
                <a:spcPct val="80000"/>
              </a:lnSpc>
              <a:spcBef>
                <a:spcPts val="500"/>
              </a:spcBef>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We’ll make pirate hats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Shape 1463"/>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Quick resampling refresher</a:t>
            </a:r>
          </a:p>
        </p:txBody>
      </p:sp>
      <p:sp>
        <p:nvSpPr>
          <p:cNvPr id="1464" name="Shape 1464"/>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Relevant for both PLSgui and R analyses</a:t>
            </a:r>
          </a:p>
          <a:p>
            <a:pPr indent="-2286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See: https://github.com/derekbeaton/Workshops/tree/master/RTC/Apr2017</a:t>
            </a: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sp>
        <p:nvSpPr>
          <p:cNvPr id="1469" name="Shape 146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Quick resampling refresher</a:t>
            </a:r>
          </a:p>
        </p:txBody>
      </p:sp>
      <p:sp>
        <p:nvSpPr>
          <p:cNvPr id="1470" name="Shape 1470"/>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17780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Permutation</a:t>
            </a: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How many components are significant?</a:t>
            </a: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Scramble rows of one matrix and recompute PLS</a:t>
            </a: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Create a null distribution of eigenvalues</a:t>
            </a:r>
          </a:p>
          <a:p>
            <a:pPr indent="-228600" lvl="1" marL="685800" marR="0" rtl="0" algn="l">
              <a:lnSpc>
                <a:spcPct val="90000"/>
              </a:lnSpc>
              <a:spcBef>
                <a:spcPts val="50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17780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Bootstrap </a:t>
            </a: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Which variables significantly contribute to each component?</a:t>
            </a: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Resampling with replacement builds distributions around our variables</a:t>
            </a:r>
          </a:p>
          <a:p>
            <a:pPr indent="-228600" lvl="2" marL="11430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Confidence intervals</a:t>
            </a:r>
          </a:p>
          <a:p>
            <a:pPr indent="-228600" lvl="2" marL="11430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Bootstrap Ratios</a:t>
            </a:r>
          </a:p>
          <a:p>
            <a:pPr indent="-228600" lvl="1" marL="685800" marR="0" rtl="0" algn="l">
              <a:lnSpc>
                <a:spcPct val="90000"/>
              </a:lnSpc>
              <a:spcBef>
                <a:spcPts val="500"/>
              </a:spcBef>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How to get a brain matrix</a:t>
            </a:r>
          </a:p>
        </p:txBody>
      </p:sp>
      <p:sp>
        <p:nvSpPr>
          <p:cNvPr id="190" name="Shape 190"/>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Shape 147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A bit of a breather?</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How to get a brain matrix</a:t>
            </a:r>
          </a:p>
        </p:txBody>
      </p:sp>
      <p:pic>
        <p:nvPicPr>
          <p:cNvPr descr="3DBrain.png" id="196" name="Shape 196"/>
          <p:cNvPicPr preferRelativeResize="0"/>
          <p:nvPr/>
        </p:nvPicPr>
        <p:blipFill rotWithShape="1">
          <a:blip r:embed="rId3">
            <a:alphaModFix/>
          </a:blip>
          <a:srcRect b="9629" l="15828" r="16499" t="23519"/>
          <a:stretch/>
        </p:blipFill>
        <p:spPr>
          <a:xfrm>
            <a:off x="1930400" y="1714500"/>
            <a:ext cx="5321300" cy="458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How to get a brain matrix</a:t>
            </a:r>
          </a:p>
        </p:txBody>
      </p:sp>
      <p:pic>
        <p:nvPicPr>
          <p:cNvPr descr="3DBrain.png" id="202" name="Shape 202"/>
          <p:cNvPicPr preferRelativeResize="0"/>
          <p:nvPr/>
        </p:nvPicPr>
        <p:blipFill rotWithShape="1">
          <a:blip r:embed="rId3">
            <a:alphaModFix/>
          </a:blip>
          <a:srcRect b="9629" l="15828" r="16499" t="23519"/>
          <a:stretch/>
        </p:blipFill>
        <p:spPr>
          <a:xfrm>
            <a:off x="1930400" y="1714500"/>
            <a:ext cx="5321300" cy="4584700"/>
          </a:xfrm>
          <a:prstGeom prst="rect">
            <a:avLst/>
          </a:prstGeom>
          <a:noFill/>
          <a:ln>
            <a:noFill/>
          </a:ln>
        </p:spPr>
      </p:pic>
      <p:graphicFrame>
        <p:nvGraphicFramePr>
          <p:cNvPr id="203" name="Shape 203"/>
          <p:cNvGraphicFramePr/>
          <p:nvPr/>
        </p:nvGraphicFramePr>
        <p:xfrm>
          <a:off x="1917694" y="1714500"/>
          <a:ext cx="3000000" cy="3000000"/>
        </p:xfrm>
        <a:graphic>
          <a:graphicData uri="http://schemas.openxmlformats.org/drawingml/2006/table">
            <a:tbl>
              <a:tblPr bandRow="1" firstRow="1">
                <a:noFill/>
                <a:tableStyleId>{935FCD10-439C-43A9-8E19-4C1B45F838BB}</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Shape 208"/>
          <p:cNvPicPr preferRelativeResize="0"/>
          <p:nvPr/>
        </p:nvPicPr>
        <p:blipFill rotWithShape="1">
          <a:blip r:embed="rId3">
            <a:alphaModFix/>
          </a:blip>
          <a:srcRect b="0" l="0" r="0" t="0"/>
          <a:stretch/>
        </p:blipFill>
        <p:spPr>
          <a:xfrm>
            <a:off x="1456726" y="644026"/>
            <a:ext cx="5031160" cy="2526439"/>
          </a:xfrm>
          <a:prstGeom prst="rect">
            <a:avLst/>
          </a:prstGeom>
          <a:noFill/>
          <a:ln>
            <a:noFill/>
          </a:ln>
        </p:spPr>
      </p:pic>
      <p:grpSp>
        <p:nvGrpSpPr>
          <p:cNvPr id="209" name="Shape 209"/>
          <p:cNvGrpSpPr/>
          <p:nvPr/>
        </p:nvGrpSpPr>
        <p:grpSpPr>
          <a:xfrm>
            <a:off x="3987800" y="673100"/>
            <a:ext cx="2501900" cy="2540000"/>
            <a:chOff x="3987800" y="673100"/>
            <a:chExt cx="2501900" cy="2540000"/>
          </a:xfrm>
        </p:grpSpPr>
        <p:sp>
          <p:nvSpPr>
            <p:cNvPr id="210" name="Shape 210"/>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11" name="Shape 211"/>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12" name="Shape 212"/>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13" name="Shape 213"/>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14" name="Shape 214"/>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
        <p:nvSpPr>
          <p:cNvPr id="215" name="Shape 215"/>
          <p:cNvSpPr txBox="1"/>
          <p:nvPr/>
        </p:nvSpPr>
        <p:spPr>
          <a:xfrm>
            <a:off x="2298700" y="3263153"/>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grpSp>
        <p:nvGrpSpPr>
          <p:cNvPr id="220" name="Shape 220"/>
          <p:cNvGrpSpPr/>
          <p:nvPr/>
        </p:nvGrpSpPr>
        <p:grpSpPr>
          <a:xfrm>
            <a:off x="0" y="0"/>
            <a:ext cx="6487886" cy="3170465"/>
            <a:chOff x="2641600" y="3400810"/>
            <a:chExt cx="6487886" cy="3170465"/>
          </a:xfrm>
        </p:grpSpPr>
        <p:pic>
          <p:nvPicPr>
            <p:cNvPr id="221" name="Shape 221"/>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222" name="Shape 222"/>
            <p:cNvPicPr preferRelativeResize="0"/>
            <p:nvPr/>
          </p:nvPicPr>
          <p:blipFill rotWithShape="1">
            <a:blip r:embed="rId4">
              <a:alphaModFix/>
            </a:blip>
            <a:srcRect b="9629" l="15828" r="16499" t="23519"/>
            <a:stretch/>
          </p:blipFill>
          <p:spPr>
            <a:xfrm>
              <a:off x="3848100" y="3400810"/>
              <a:ext cx="1447800" cy="1247389"/>
            </a:xfrm>
            <a:prstGeom prst="rect">
              <a:avLst/>
            </a:prstGeom>
            <a:noFill/>
            <a:ln>
              <a:noFill/>
            </a:ln>
          </p:spPr>
        </p:pic>
        <p:pic>
          <p:nvPicPr>
            <p:cNvPr descr="3DBrain.png" id="223" name="Shape 223"/>
            <p:cNvPicPr preferRelativeResize="0"/>
            <p:nvPr/>
          </p:nvPicPr>
          <p:blipFill rotWithShape="1">
            <a:blip r:embed="rId4">
              <a:alphaModFix/>
            </a:blip>
            <a:srcRect b="9629" l="15828" r="16499" t="23519"/>
            <a:stretch/>
          </p:blipFill>
          <p:spPr>
            <a:xfrm>
              <a:off x="3581400" y="3870710"/>
              <a:ext cx="1447800" cy="1247389"/>
            </a:xfrm>
            <a:prstGeom prst="rect">
              <a:avLst/>
            </a:prstGeom>
            <a:noFill/>
            <a:ln>
              <a:noFill/>
            </a:ln>
          </p:spPr>
        </p:pic>
        <p:pic>
          <p:nvPicPr>
            <p:cNvPr descr="3DBrain.png" id="224" name="Shape 224"/>
            <p:cNvPicPr preferRelativeResize="0"/>
            <p:nvPr/>
          </p:nvPicPr>
          <p:blipFill rotWithShape="1">
            <a:blip r:embed="rId4">
              <a:alphaModFix/>
            </a:blip>
            <a:srcRect b="9629" l="15828" r="16499" t="23519"/>
            <a:stretch/>
          </p:blipFill>
          <p:spPr>
            <a:xfrm>
              <a:off x="3251200" y="4366010"/>
              <a:ext cx="1447800" cy="1247389"/>
            </a:xfrm>
            <a:prstGeom prst="rect">
              <a:avLst/>
            </a:prstGeom>
            <a:noFill/>
            <a:ln>
              <a:noFill/>
            </a:ln>
          </p:spPr>
        </p:pic>
        <p:pic>
          <p:nvPicPr>
            <p:cNvPr descr="3DBrain.png" id="225" name="Shape 225"/>
            <p:cNvPicPr preferRelativeResize="0"/>
            <p:nvPr/>
          </p:nvPicPr>
          <p:blipFill rotWithShape="1">
            <a:blip r:embed="rId4">
              <a:alphaModFix/>
            </a:blip>
            <a:srcRect b="9629" l="15828" r="16499" t="23519"/>
            <a:stretch/>
          </p:blipFill>
          <p:spPr>
            <a:xfrm>
              <a:off x="2933700" y="4848610"/>
              <a:ext cx="1447800" cy="1247389"/>
            </a:xfrm>
            <a:prstGeom prst="rect">
              <a:avLst/>
            </a:prstGeom>
            <a:noFill/>
            <a:ln>
              <a:noFill/>
            </a:ln>
          </p:spPr>
        </p:pic>
        <p:pic>
          <p:nvPicPr>
            <p:cNvPr descr="3DBrain.png" id="226" name="Shape 226"/>
            <p:cNvPicPr preferRelativeResize="0"/>
            <p:nvPr/>
          </p:nvPicPr>
          <p:blipFill rotWithShape="1">
            <a:blip r:embed="rId4">
              <a:alphaModFix/>
            </a:blip>
            <a:srcRect b="9629" l="15828" r="16499" t="23519"/>
            <a:stretch/>
          </p:blipFill>
          <p:spPr>
            <a:xfrm>
              <a:off x="2641600" y="5305810"/>
              <a:ext cx="1447800" cy="1247389"/>
            </a:xfrm>
            <a:prstGeom prst="rect">
              <a:avLst/>
            </a:prstGeom>
            <a:noFill/>
            <a:ln>
              <a:noFill/>
            </a:ln>
          </p:spPr>
        </p:pic>
      </p:grpSp>
      <p:grpSp>
        <p:nvGrpSpPr>
          <p:cNvPr id="227" name="Shape 227"/>
          <p:cNvGrpSpPr/>
          <p:nvPr/>
        </p:nvGrpSpPr>
        <p:grpSpPr>
          <a:xfrm>
            <a:off x="3987800" y="673100"/>
            <a:ext cx="2501900" cy="2540000"/>
            <a:chOff x="3987800" y="673100"/>
            <a:chExt cx="2501900" cy="2540000"/>
          </a:xfrm>
        </p:grpSpPr>
        <p:sp>
          <p:nvSpPr>
            <p:cNvPr id="228" name="Shape 228"/>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29" name="Shape 229"/>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30" name="Shape 230"/>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31" name="Shape 231"/>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32" name="Shape 232"/>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
        <p:nvSpPr>
          <p:cNvPr id="233" name="Shape 233"/>
          <p:cNvSpPr txBox="1"/>
          <p:nvPr/>
        </p:nvSpPr>
        <p:spPr>
          <a:xfrm>
            <a:off x="2298700" y="3263153"/>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Shape 94"/>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A reminder:</a:t>
            </a:r>
          </a:p>
        </p:txBody>
      </p:sp>
      <p:sp>
        <p:nvSpPr>
          <p:cNvPr id="95" name="Shape 95"/>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Today’s material (code, slides) will be at:</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https://github.com/derekbeaton/Workshops/tree/master/RTC/Oct2017/Part2</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grpSp>
        <p:nvGrpSpPr>
          <p:cNvPr id="238" name="Shape 238"/>
          <p:cNvGrpSpPr/>
          <p:nvPr/>
        </p:nvGrpSpPr>
        <p:grpSpPr>
          <a:xfrm>
            <a:off x="0" y="0"/>
            <a:ext cx="6487886" cy="3170465"/>
            <a:chOff x="2641600" y="3400810"/>
            <a:chExt cx="6487886" cy="3170465"/>
          </a:xfrm>
        </p:grpSpPr>
        <p:pic>
          <p:nvPicPr>
            <p:cNvPr id="239" name="Shape 239"/>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240" name="Shape 240"/>
            <p:cNvPicPr preferRelativeResize="0"/>
            <p:nvPr/>
          </p:nvPicPr>
          <p:blipFill rotWithShape="1">
            <a:blip r:embed="rId4">
              <a:alphaModFix/>
            </a:blip>
            <a:srcRect b="9629" l="15828" r="16499" t="23519"/>
            <a:stretch/>
          </p:blipFill>
          <p:spPr>
            <a:xfrm>
              <a:off x="3848100" y="3400810"/>
              <a:ext cx="1447800" cy="1247389"/>
            </a:xfrm>
            <a:prstGeom prst="rect">
              <a:avLst/>
            </a:prstGeom>
            <a:noFill/>
            <a:ln>
              <a:noFill/>
            </a:ln>
          </p:spPr>
        </p:pic>
        <p:pic>
          <p:nvPicPr>
            <p:cNvPr descr="3DBrain.png" id="241" name="Shape 241"/>
            <p:cNvPicPr preferRelativeResize="0"/>
            <p:nvPr/>
          </p:nvPicPr>
          <p:blipFill rotWithShape="1">
            <a:blip r:embed="rId4">
              <a:alphaModFix/>
            </a:blip>
            <a:srcRect b="9629" l="15828" r="16499" t="23519"/>
            <a:stretch/>
          </p:blipFill>
          <p:spPr>
            <a:xfrm>
              <a:off x="3581400" y="3870710"/>
              <a:ext cx="1447800" cy="1247389"/>
            </a:xfrm>
            <a:prstGeom prst="rect">
              <a:avLst/>
            </a:prstGeom>
            <a:noFill/>
            <a:ln>
              <a:noFill/>
            </a:ln>
          </p:spPr>
        </p:pic>
        <p:pic>
          <p:nvPicPr>
            <p:cNvPr descr="3DBrain.png" id="242" name="Shape 242"/>
            <p:cNvPicPr preferRelativeResize="0"/>
            <p:nvPr/>
          </p:nvPicPr>
          <p:blipFill rotWithShape="1">
            <a:blip r:embed="rId4">
              <a:alphaModFix/>
            </a:blip>
            <a:srcRect b="9629" l="15828" r="16499" t="23519"/>
            <a:stretch/>
          </p:blipFill>
          <p:spPr>
            <a:xfrm>
              <a:off x="3251200" y="4366010"/>
              <a:ext cx="1447800" cy="1247389"/>
            </a:xfrm>
            <a:prstGeom prst="rect">
              <a:avLst/>
            </a:prstGeom>
            <a:noFill/>
            <a:ln>
              <a:noFill/>
            </a:ln>
          </p:spPr>
        </p:pic>
        <p:pic>
          <p:nvPicPr>
            <p:cNvPr descr="3DBrain.png" id="243" name="Shape 243"/>
            <p:cNvPicPr preferRelativeResize="0"/>
            <p:nvPr/>
          </p:nvPicPr>
          <p:blipFill rotWithShape="1">
            <a:blip r:embed="rId4">
              <a:alphaModFix/>
            </a:blip>
            <a:srcRect b="9629" l="15828" r="16499" t="23519"/>
            <a:stretch/>
          </p:blipFill>
          <p:spPr>
            <a:xfrm>
              <a:off x="2933700" y="4848610"/>
              <a:ext cx="1447800" cy="1247389"/>
            </a:xfrm>
            <a:prstGeom prst="rect">
              <a:avLst/>
            </a:prstGeom>
            <a:noFill/>
            <a:ln>
              <a:noFill/>
            </a:ln>
          </p:spPr>
        </p:pic>
        <p:pic>
          <p:nvPicPr>
            <p:cNvPr descr="3DBrain.png" id="244" name="Shape 244"/>
            <p:cNvPicPr preferRelativeResize="0"/>
            <p:nvPr/>
          </p:nvPicPr>
          <p:blipFill rotWithShape="1">
            <a:blip r:embed="rId4">
              <a:alphaModFix/>
            </a:blip>
            <a:srcRect b="9629" l="15828" r="16499" t="23519"/>
            <a:stretch/>
          </p:blipFill>
          <p:spPr>
            <a:xfrm>
              <a:off x="2641600" y="5305810"/>
              <a:ext cx="1447800" cy="1247389"/>
            </a:xfrm>
            <a:prstGeom prst="rect">
              <a:avLst/>
            </a:prstGeom>
            <a:noFill/>
            <a:ln cap="flat" cmpd="sng" w="63500">
              <a:solidFill>
                <a:srgbClr val="548135"/>
              </a:solidFill>
              <a:prstDash val="solid"/>
              <a:round/>
              <a:headEnd len="med" w="med" type="none"/>
              <a:tailEnd len="med" w="med" type="none"/>
            </a:ln>
          </p:spPr>
        </p:pic>
      </p:grpSp>
      <p:sp>
        <p:nvSpPr>
          <p:cNvPr id="245" name="Shape 245"/>
          <p:cNvSpPr txBox="1"/>
          <p:nvPr/>
        </p:nvSpPr>
        <p:spPr>
          <a:xfrm>
            <a:off x="2298700" y="3263153"/>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grpSp>
        <p:nvGrpSpPr>
          <p:cNvPr id="246" name="Shape 246"/>
          <p:cNvGrpSpPr/>
          <p:nvPr/>
        </p:nvGrpSpPr>
        <p:grpSpPr>
          <a:xfrm>
            <a:off x="3987800" y="673100"/>
            <a:ext cx="2501900" cy="2540000"/>
            <a:chOff x="3987800" y="673100"/>
            <a:chExt cx="2501900" cy="2540000"/>
          </a:xfrm>
        </p:grpSpPr>
        <p:sp>
          <p:nvSpPr>
            <p:cNvPr id="247" name="Shape 247"/>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48" name="Shape 248"/>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49" name="Shape 249"/>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50" name="Shape 250"/>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51" name="Shape 251"/>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grpSp>
        <p:nvGrpSpPr>
          <p:cNvPr id="256" name="Shape 256"/>
          <p:cNvGrpSpPr/>
          <p:nvPr/>
        </p:nvGrpSpPr>
        <p:grpSpPr>
          <a:xfrm>
            <a:off x="292100" y="0"/>
            <a:ext cx="6195786" cy="3170465"/>
            <a:chOff x="2933700" y="3400810"/>
            <a:chExt cx="6195786" cy="3170465"/>
          </a:xfrm>
        </p:grpSpPr>
        <p:pic>
          <p:nvPicPr>
            <p:cNvPr id="257" name="Shape 257"/>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258" name="Shape 258"/>
            <p:cNvPicPr preferRelativeResize="0"/>
            <p:nvPr/>
          </p:nvPicPr>
          <p:blipFill rotWithShape="1">
            <a:blip r:embed="rId4">
              <a:alphaModFix/>
            </a:blip>
            <a:srcRect b="9629" l="15828" r="16499" t="23519"/>
            <a:stretch/>
          </p:blipFill>
          <p:spPr>
            <a:xfrm>
              <a:off x="3848100" y="3400810"/>
              <a:ext cx="1447800" cy="1247389"/>
            </a:xfrm>
            <a:prstGeom prst="rect">
              <a:avLst/>
            </a:prstGeom>
            <a:noFill/>
            <a:ln>
              <a:noFill/>
            </a:ln>
          </p:spPr>
        </p:pic>
        <p:pic>
          <p:nvPicPr>
            <p:cNvPr descr="3DBrain.png" id="259" name="Shape 259"/>
            <p:cNvPicPr preferRelativeResize="0"/>
            <p:nvPr/>
          </p:nvPicPr>
          <p:blipFill rotWithShape="1">
            <a:blip r:embed="rId4">
              <a:alphaModFix/>
            </a:blip>
            <a:srcRect b="9629" l="15828" r="16499" t="23519"/>
            <a:stretch/>
          </p:blipFill>
          <p:spPr>
            <a:xfrm>
              <a:off x="3581400" y="3870710"/>
              <a:ext cx="1447800" cy="1247389"/>
            </a:xfrm>
            <a:prstGeom prst="rect">
              <a:avLst/>
            </a:prstGeom>
            <a:noFill/>
            <a:ln>
              <a:noFill/>
            </a:ln>
          </p:spPr>
        </p:pic>
        <p:pic>
          <p:nvPicPr>
            <p:cNvPr descr="3DBrain.png" id="260" name="Shape 260"/>
            <p:cNvPicPr preferRelativeResize="0"/>
            <p:nvPr/>
          </p:nvPicPr>
          <p:blipFill rotWithShape="1">
            <a:blip r:embed="rId4">
              <a:alphaModFix/>
            </a:blip>
            <a:srcRect b="9629" l="15828" r="16499" t="23519"/>
            <a:stretch/>
          </p:blipFill>
          <p:spPr>
            <a:xfrm>
              <a:off x="3251200" y="4366010"/>
              <a:ext cx="1447800" cy="1247389"/>
            </a:xfrm>
            <a:prstGeom prst="rect">
              <a:avLst/>
            </a:prstGeom>
            <a:noFill/>
            <a:ln>
              <a:noFill/>
            </a:ln>
          </p:spPr>
        </p:pic>
        <p:pic>
          <p:nvPicPr>
            <p:cNvPr descr="3DBrain.png" id="261" name="Shape 261"/>
            <p:cNvPicPr preferRelativeResize="0"/>
            <p:nvPr/>
          </p:nvPicPr>
          <p:blipFill rotWithShape="1">
            <a:blip r:embed="rId4">
              <a:alphaModFix/>
            </a:blip>
            <a:srcRect b="9629" l="15828" r="16499" t="23519"/>
            <a:stretch/>
          </p:blipFill>
          <p:spPr>
            <a:xfrm>
              <a:off x="2933700" y="4848610"/>
              <a:ext cx="1447800" cy="1247389"/>
            </a:xfrm>
            <a:prstGeom prst="rect">
              <a:avLst/>
            </a:prstGeom>
            <a:noFill/>
            <a:ln>
              <a:noFill/>
            </a:ln>
          </p:spPr>
        </p:pic>
      </p:grpSp>
      <p:pic>
        <p:nvPicPr>
          <p:cNvPr descr="3DBrain.png" id="262" name="Shape 262"/>
          <p:cNvPicPr preferRelativeResize="0"/>
          <p:nvPr/>
        </p:nvPicPr>
        <p:blipFill rotWithShape="1">
          <a:blip r:embed="rId4">
            <a:alphaModFix/>
          </a:blip>
          <a:srcRect b="9629" l="15828" r="16499" t="23519"/>
          <a:stretch/>
        </p:blipFill>
        <p:spPr>
          <a:xfrm>
            <a:off x="0" y="1905000"/>
            <a:ext cx="1447800" cy="1247389"/>
          </a:xfrm>
          <a:prstGeom prst="rect">
            <a:avLst/>
          </a:prstGeom>
          <a:noFill/>
          <a:ln cap="flat" cmpd="sng" w="63500">
            <a:solidFill>
              <a:srgbClr val="548135"/>
            </a:solidFill>
            <a:prstDash val="solid"/>
            <a:round/>
            <a:headEnd len="med" w="med" type="none"/>
            <a:tailEnd len="med" w="med" type="none"/>
          </a:ln>
        </p:spPr>
      </p:pic>
      <p:graphicFrame>
        <p:nvGraphicFramePr>
          <p:cNvPr id="263" name="Shape 263"/>
          <p:cNvGraphicFramePr/>
          <p:nvPr/>
        </p:nvGraphicFramePr>
        <p:xfrm>
          <a:off x="52916" y="2342092"/>
          <a:ext cx="3000000" cy="3000000"/>
        </p:xfrm>
        <a:graphic>
          <a:graphicData uri="http://schemas.openxmlformats.org/drawingml/2006/table">
            <a:tbl>
              <a:tblPr bandRow="1" firstRow="1">
                <a:noFill/>
                <a:tableStyleId>{935FCD10-439C-43A9-8E19-4C1B45F838BB}</a:tableStyleId>
              </a:tblPr>
              <a:tblGrid>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sp>
        <p:nvSpPr>
          <p:cNvPr id="264" name="Shape 264"/>
          <p:cNvSpPr txBox="1"/>
          <p:nvPr/>
        </p:nvSpPr>
        <p:spPr>
          <a:xfrm>
            <a:off x="2298700" y="32766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grpSp>
        <p:nvGrpSpPr>
          <p:cNvPr id="265" name="Shape 265"/>
          <p:cNvGrpSpPr/>
          <p:nvPr/>
        </p:nvGrpSpPr>
        <p:grpSpPr>
          <a:xfrm>
            <a:off x="3987800" y="673100"/>
            <a:ext cx="2501900" cy="2540000"/>
            <a:chOff x="3987800" y="673100"/>
            <a:chExt cx="2501900" cy="2540000"/>
          </a:xfrm>
        </p:grpSpPr>
        <p:sp>
          <p:nvSpPr>
            <p:cNvPr id="266" name="Shape 266"/>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67" name="Shape 267"/>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68" name="Shape 268"/>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69" name="Shape 269"/>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70" name="Shape 270"/>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grpSp>
        <p:nvGrpSpPr>
          <p:cNvPr id="275" name="Shape 275"/>
          <p:cNvGrpSpPr/>
          <p:nvPr/>
        </p:nvGrpSpPr>
        <p:grpSpPr>
          <a:xfrm>
            <a:off x="0" y="0"/>
            <a:ext cx="6487886" cy="3170465"/>
            <a:chOff x="2641600" y="3400810"/>
            <a:chExt cx="6487886" cy="3170465"/>
          </a:xfrm>
        </p:grpSpPr>
        <p:pic>
          <p:nvPicPr>
            <p:cNvPr id="276" name="Shape 276"/>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277" name="Shape 277"/>
            <p:cNvPicPr preferRelativeResize="0"/>
            <p:nvPr/>
          </p:nvPicPr>
          <p:blipFill rotWithShape="1">
            <a:blip r:embed="rId4">
              <a:alphaModFix/>
            </a:blip>
            <a:srcRect b="9629" l="15828" r="16499" t="23519"/>
            <a:stretch/>
          </p:blipFill>
          <p:spPr>
            <a:xfrm>
              <a:off x="3848100" y="3400810"/>
              <a:ext cx="1447800" cy="1247389"/>
            </a:xfrm>
            <a:prstGeom prst="rect">
              <a:avLst/>
            </a:prstGeom>
            <a:noFill/>
            <a:ln>
              <a:noFill/>
            </a:ln>
          </p:spPr>
        </p:pic>
        <p:pic>
          <p:nvPicPr>
            <p:cNvPr descr="3DBrain.png" id="278" name="Shape 278"/>
            <p:cNvPicPr preferRelativeResize="0"/>
            <p:nvPr/>
          </p:nvPicPr>
          <p:blipFill rotWithShape="1">
            <a:blip r:embed="rId4">
              <a:alphaModFix/>
            </a:blip>
            <a:srcRect b="9629" l="15828" r="16499" t="23519"/>
            <a:stretch/>
          </p:blipFill>
          <p:spPr>
            <a:xfrm>
              <a:off x="3581400" y="3870710"/>
              <a:ext cx="1447800" cy="1247389"/>
            </a:xfrm>
            <a:prstGeom prst="rect">
              <a:avLst/>
            </a:prstGeom>
            <a:noFill/>
            <a:ln>
              <a:noFill/>
            </a:ln>
          </p:spPr>
        </p:pic>
        <p:pic>
          <p:nvPicPr>
            <p:cNvPr descr="3DBrain.png" id="279" name="Shape 279"/>
            <p:cNvPicPr preferRelativeResize="0"/>
            <p:nvPr/>
          </p:nvPicPr>
          <p:blipFill rotWithShape="1">
            <a:blip r:embed="rId4">
              <a:alphaModFix/>
            </a:blip>
            <a:srcRect b="9629" l="15828" r="16499" t="23519"/>
            <a:stretch/>
          </p:blipFill>
          <p:spPr>
            <a:xfrm>
              <a:off x="3251200" y="4366010"/>
              <a:ext cx="1447800" cy="1247389"/>
            </a:xfrm>
            <a:prstGeom prst="rect">
              <a:avLst/>
            </a:prstGeom>
            <a:noFill/>
            <a:ln>
              <a:noFill/>
            </a:ln>
          </p:spPr>
        </p:pic>
        <p:pic>
          <p:nvPicPr>
            <p:cNvPr descr="3DBrain.png" id="280" name="Shape 280"/>
            <p:cNvPicPr preferRelativeResize="0"/>
            <p:nvPr/>
          </p:nvPicPr>
          <p:blipFill rotWithShape="1">
            <a:blip r:embed="rId4">
              <a:alphaModFix/>
            </a:blip>
            <a:srcRect b="9629" l="15828" r="16499" t="23519"/>
            <a:stretch/>
          </p:blipFill>
          <p:spPr>
            <a:xfrm>
              <a:off x="2933700" y="4848610"/>
              <a:ext cx="1447800" cy="1247389"/>
            </a:xfrm>
            <a:prstGeom prst="rect">
              <a:avLst/>
            </a:prstGeom>
            <a:noFill/>
            <a:ln>
              <a:noFill/>
            </a:ln>
          </p:spPr>
        </p:pic>
        <p:pic>
          <p:nvPicPr>
            <p:cNvPr descr="3DBrain.png" id="281" name="Shape 281"/>
            <p:cNvPicPr preferRelativeResize="0"/>
            <p:nvPr/>
          </p:nvPicPr>
          <p:blipFill rotWithShape="1">
            <a:blip r:embed="rId4">
              <a:alphaModFix/>
            </a:blip>
            <a:srcRect b="9629" l="15828" r="16499" t="23519"/>
            <a:stretch/>
          </p:blipFill>
          <p:spPr>
            <a:xfrm>
              <a:off x="2641600" y="5305810"/>
              <a:ext cx="1447800" cy="1247389"/>
            </a:xfrm>
            <a:prstGeom prst="rect">
              <a:avLst/>
            </a:prstGeom>
            <a:noFill/>
            <a:ln cap="flat" cmpd="sng" w="63500">
              <a:solidFill>
                <a:srgbClr val="548135"/>
              </a:solidFill>
              <a:prstDash val="solid"/>
              <a:round/>
              <a:headEnd len="med" w="med" type="none"/>
              <a:tailEnd len="med" w="med" type="none"/>
            </a:ln>
          </p:spPr>
        </p:pic>
      </p:grpSp>
      <p:graphicFrame>
        <p:nvGraphicFramePr>
          <p:cNvPr id="282" name="Shape 282"/>
          <p:cNvGraphicFramePr/>
          <p:nvPr/>
        </p:nvGraphicFramePr>
        <p:xfrm>
          <a:off x="2698750" y="3794125"/>
          <a:ext cx="3000000" cy="3000000"/>
        </p:xfrm>
        <a:graphic>
          <a:graphicData uri="http://schemas.openxmlformats.org/drawingml/2006/table">
            <a:tbl>
              <a:tblPr bandRow="1" firstRow="1">
                <a:noFill/>
                <a:tableStyleId>{935FCD10-439C-43A9-8E19-4C1B45F838BB}</a:tableStyleId>
              </a:tblPr>
              <a:tblGrid>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r>
            </a:tbl>
          </a:graphicData>
        </a:graphic>
      </p:graphicFrame>
      <p:graphicFrame>
        <p:nvGraphicFramePr>
          <p:cNvPr id="283" name="Shape 283"/>
          <p:cNvGraphicFramePr/>
          <p:nvPr/>
        </p:nvGraphicFramePr>
        <p:xfrm>
          <a:off x="52916" y="2342092"/>
          <a:ext cx="3000000" cy="3000000"/>
        </p:xfrm>
        <a:graphic>
          <a:graphicData uri="http://schemas.openxmlformats.org/drawingml/2006/table">
            <a:tbl>
              <a:tblPr bandRow="1" firstRow="1">
                <a:noFill/>
                <a:tableStyleId>{935FCD10-439C-43A9-8E19-4C1B45F838BB}</a:tableStyleId>
              </a:tblPr>
              <a:tblGrid>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cxnSp>
        <p:nvCxnSpPr>
          <p:cNvPr id="284" name="Shape 284"/>
          <p:cNvCxnSpPr/>
          <p:nvPr/>
        </p:nvCxnSpPr>
        <p:spPr>
          <a:xfrm>
            <a:off x="190500" y="2501900"/>
            <a:ext cx="2508300" cy="1475100"/>
          </a:xfrm>
          <a:prstGeom prst="bentConnector3">
            <a:avLst>
              <a:gd fmla="val 380" name="adj1"/>
            </a:avLst>
          </a:prstGeom>
          <a:noFill/>
          <a:ln cap="flat" cmpd="sng" w="63500">
            <a:solidFill>
              <a:srgbClr val="A5A5A5"/>
            </a:solidFill>
            <a:prstDash val="solid"/>
            <a:miter lim="800000"/>
            <a:headEnd len="med" w="med" type="none"/>
            <a:tailEnd len="lg" w="lg" type="stealth"/>
          </a:ln>
        </p:spPr>
      </p:cxnSp>
      <p:sp>
        <p:nvSpPr>
          <p:cNvPr id="285" name="Shape 285"/>
          <p:cNvSpPr txBox="1"/>
          <p:nvPr/>
        </p:nvSpPr>
        <p:spPr>
          <a:xfrm>
            <a:off x="2298700" y="32766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grpSp>
        <p:nvGrpSpPr>
          <p:cNvPr id="286" name="Shape 286"/>
          <p:cNvGrpSpPr/>
          <p:nvPr/>
        </p:nvGrpSpPr>
        <p:grpSpPr>
          <a:xfrm>
            <a:off x="3987800" y="673100"/>
            <a:ext cx="2501900" cy="2540000"/>
            <a:chOff x="3987800" y="673100"/>
            <a:chExt cx="2501900" cy="2540000"/>
          </a:xfrm>
        </p:grpSpPr>
        <p:sp>
          <p:nvSpPr>
            <p:cNvPr id="287" name="Shape 287"/>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88" name="Shape 288"/>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89" name="Shape 289"/>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90" name="Shape 290"/>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291" name="Shape 291"/>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grpSp>
        <p:nvGrpSpPr>
          <p:cNvPr id="296" name="Shape 296"/>
          <p:cNvGrpSpPr/>
          <p:nvPr/>
        </p:nvGrpSpPr>
        <p:grpSpPr>
          <a:xfrm>
            <a:off x="0" y="0"/>
            <a:ext cx="6487886" cy="3170465"/>
            <a:chOff x="2641600" y="3400810"/>
            <a:chExt cx="6487886" cy="3170465"/>
          </a:xfrm>
        </p:grpSpPr>
        <p:pic>
          <p:nvPicPr>
            <p:cNvPr id="297" name="Shape 297"/>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298" name="Shape 298"/>
            <p:cNvPicPr preferRelativeResize="0"/>
            <p:nvPr/>
          </p:nvPicPr>
          <p:blipFill rotWithShape="1">
            <a:blip r:embed="rId4">
              <a:alphaModFix/>
            </a:blip>
            <a:srcRect b="9629" l="15828" r="16499" t="23519"/>
            <a:stretch/>
          </p:blipFill>
          <p:spPr>
            <a:xfrm>
              <a:off x="3848100" y="3400810"/>
              <a:ext cx="1447800" cy="1247389"/>
            </a:xfrm>
            <a:prstGeom prst="rect">
              <a:avLst/>
            </a:prstGeom>
            <a:noFill/>
            <a:ln>
              <a:noFill/>
            </a:ln>
          </p:spPr>
        </p:pic>
        <p:pic>
          <p:nvPicPr>
            <p:cNvPr descr="3DBrain.png" id="299" name="Shape 299"/>
            <p:cNvPicPr preferRelativeResize="0"/>
            <p:nvPr/>
          </p:nvPicPr>
          <p:blipFill rotWithShape="1">
            <a:blip r:embed="rId4">
              <a:alphaModFix/>
            </a:blip>
            <a:srcRect b="9629" l="15828" r="16499" t="23519"/>
            <a:stretch/>
          </p:blipFill>
          <p:spPr>
            <a:xfrm>
              <a:off x="3581400" y="3870710"/>
              <a:ext cx="1447800" cy="1247389"/>
            </a:xfrm>
            <a:prstGeom prst="rect">
              <a:avLst/>
            </a:prstGeom>
            <a:noFill/>
            <a:ln>
              <a:noFill/>
            </a:ln>
          </p:spPr>
        </p:pic>
        <p:pic>
          <p:nvPicPr>
            <p:cNvPr descr="3DBrain.png" id="300" name="Shape 300"/>
            <p:cNvPicPr preferRelativeResize="0"/>
            <p:nvPr/>
          </p:nvPicPr>
          <p:blipFill rotWithShape="1">
            <a:blip r:embed="rId4">
              <a:alphaModFix/>
            </a:blip>
            <a:srcRect b="9629" l="15828" r="16499" t="23519"/>
            <a:stretch/>
          </p:blipFill>
          <p:spPr>
            <a:xfrm>
              <a:off x="3251200" y="4366010"/>
              <a:ext cx="1447800" cy="1247389"/>
            </a:xfrm>
            <a:prstGeom prst="rect">
              <a:avLst/>
            </a:prstGeom>
            <a:noFill/>
            <a:ln>
              <a:noFill/>
            </a:ln>
          </p:spPr>
        </p:pic>
        <p:pic>
          <p:nvPicPr>
            <p:cNvPr descr="3DBrain.png" id="301" name="Shape 301"/>
            <p:cNvPicPr preferRelativeResize="0"/>
            <p:nvPr/>
          </p:nvPicPr>
          <p:blipFill rotWithShape="1">
            <a:blip r:embed="rId4">
              <a:alphaModFix/>
            </a:blip>
            <a:srcRect b="9629" l="15828" r="16499" t="23519"/>
            <a:stretch/>
          </p:blipFill>
          <p:spPr>
            <a:xfrm>
              <a:off x="2933700" y="4848610"/>
              <a:ext cx="1447800" cy="1247389"/>
            </a:xfrm>
            <a:prstGeom prst="rect">
              <a:avLst/>
            </a:prstGeom>
            <a:noFill/>
            <a:ln>
              <a:noFill/>
            </a:ln>
          </p:spPr>
        </p:pic>
        <p:pic>
          <p:nvPicPr>
            <p:cNvPr descr="3DBrain.png" id="302" name="Shape 302"/>
            <p:cNvPicPr preferRelativeResize="0"/>
            <p:nvPr/>
          </p:nvPicPr>
          <p:blipFill rotWithShape="1">
            <a:blip r:embed="rId4">
              <a:alphaModFix/>
            </a:blip>
            <a:srcRect b="9629" l="15828" r="16499" t="23519"/>
            <a:stretch/>
          </p:blipFill>
          <p:spPr>
            <a:xfrm>
              <a:off x="2641600" y="5305810"/>
              <a:ext cx="1447800" cy="1247389"/>
            </a:xfrm>
            <a:prstGeom prst="rect">
              <a:avLst/>
            </a:prstGeom>
            <a:noFill/>
            <a:ln cap="flat" cmpd="sng" w="63500">
              <a:solidFill>
                <a:srgbClr val="548135"/>
              </a:solidFill>
              <a:prstDash val="solid"/>
              <a:round/>
              <a:headEnd len="med" w="med" type="none"/>
              <a:tailEnd len="med" w="med" type="none"/>
            </a:ln>
          </p:spPr>
        </p:pic>
      </p:grpSp>
      <p:graphicFrame>
        <p:nvGraphicFramePr>
          <p:cNvPr id="303" name="Shape 303"/>
          <p:cNvGraphicFramePr/>
          <p:nvPr/>
        </p:nvGraphicFramePr>
        <p:xfrm>
          <a:off x="383116" y="2342092"/>
          <a:ext cx="3000000" cy="3000000"/>
        </p:xfrm>
        <a:graphic>
          <a:graphicData uri="http://schemas.openxmlformats.org/drawingml/2006/table">
            <a:tbl>
              <a:tblPr bandRow="1" firstRow="1">
                <a:noFill/>
                <a:tableStyleId>{935FCD10-439C-43A9-8E19-4C1B45F838BB}</a:tableStyleId>
              </a:tblPr>
              <a:tblGrid>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304" name="Shape 304"/>
          <p:cNvGraphicFramePr/>
          <p:nvPr/>
        </p:nvGraphicFramePr>
        <p:xfrm>
          <a:off x="2698750" y="3794125"/>
          <a:ext cx="3000000" cy="3000000"/>
        </p:xfrm>
        <a:graphic>
          <a:graphicData uri="http://schemas.openxmlformats.org/drawingml/2006/table">
            <a:tbl>
              <a:tblPr bandRow="1" firstRow="1">
                <a:noFill/>
                <a:tableStyleId>{935FCD10-439C-43A9-8E19-4C1B45F838BB}</a:tableStyleId>
              </a:tblPr>
              <a:tblGrid>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r>
            </a:tbl>
          </a:graphicData>
        </a:graphic>
      </p:graphicFrame>
      <p:cxnSp>
        <p:nvCxnSpPr>
          <p:cNvPr id="305" name="Shape 305"/>
          <p:cNvCxnSpPr/>
          <p:nvPr/>
        </p:nvCxnSpPr>
        <p:spPr>
          <a:xfrm>
            <a:off x="520700" y="2501900"/>
            <a:ext cx="2508300" cy="1475100"/>
          </a:xfrm>
          <a:prstGeom prst="bentConnector3">
            <a:avLst>
              <a:gd fmla="val 380" name="adj1"/>
            </a:avLst>
          </a:prstGeom>
          <a:noFill/>
          <a:ln cap="flat" cmpd="sng" w="63500">
            <a:solidFill>
              <a:srgbClr val="A5A5A5"/>
            </a:solidFill>
            <a:prstDash val="solid"/>
            <a:miter lim="800000"/>
            <a:headEnd len="med" w="med" type="none"/>
            <a:tailEnd len="lg" w="lg" type="stealth"/>
          </a:ln>
        </p:spPr>
      </p:cxnSp>
      <p:sp>
        <p:nvSpPr>
          <p:cNvPr id="306" name="Shape 306"/>
          <p:cNvSpPr txBox="1"/>
          <p:nvPr/>
        </p:nvSpPr>
        <p:spPr>
          <a:xfrm>
            <a:off x="2298700" y="32766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grpSp>
        <p:nvGrpSpPr>
          <p:cNvPr id="307" name="Shape 307"/>
          <p:cNvGrpSpPr/>
          <p:nvPr/>
        </p:nvGrpSpPr>
        <p:grpSpPr>
          <a:xfrm>
            <a:off x="3987800" y="673100"/>
            <a:ext cx="2501900" cy="2540000"/>
            <a:chOff x="3987800" y="673100"/>
            <a:chExt cx="2501900" cy="2540000"/>
          </a:xfrm>
        </p:grpSpPr>
        <p:sp>
          <p:nvSpPr>
            <p:cNvPr id="308" name="Shape 308"/>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09" name="Shape 309"/>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0" name="Shape 310"/>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1" name="Shape 311"/>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12" name="Shape 312"/>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grpSp>
        <p:nvGrpSpPr>
          <p:cNvPr id="317" name="Shape 317"/>
          <p:cNvGrpSpPr/>
          <p:nvPr/>
        </p:nvGrpSpPr>
        <p:grpSpPr>
          <a:xfrm>
            <a:off x="0" y="0"/>
            <a:ext cx="6487886" cy="3170465"/>
            <a:chOff x="2641600" y="3400810"/>
            <a:chExt cx="6487886" cy="3170465"/>
          </a:xfrm>
        </p:grpSpPr>
        <p:pic>
          <p:nvPicPr>
            <p:cNvPr id="318" name="Shape 318"/>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319" name="Shape 319"/>
            <p:cNvPicPr preferRelativeResize="0"/>
            <p:nvPr/>
          </p:nvPicPr>
          <p:blipFill rotWithShape="1">
            <a:blip r:embed="rId4">
              <a:alphaModFix/>
            </a:blip>
            <a:srcRect b="9629" l="15828" r="16499" t="23519"/>
            <a:stretch/>
          </p:blipFill>
          <p:spPr>
            <a:xfrm>
              <a:off x="3848100" y="3400810"/>
              <a:ext cx="1447800" cy="1247389"/>
            </a:xfrm>
            <a:prstGeom prst="rect">
              <a:avLst/>
            </a:prstGeom>
            <a:noFill/>
            <a:ln>
              <a:noFill/>
            </a:ln>
          </p:spPr>
        </p:pic>
        <p:pic>
          <p:nvPicPr>
            <p:cNvPr descr="3DBrain.png" id="320" name="Shape 320"/>
            <p:cNvPicPr preferRelativeResize="0"/>
            <p:nvPr/>
          </p:nvPicPr>
          <p:blipFill rotWithShape="1">
            <a:blip r:embed="rId4">
              <a:alphaModFix/>
            </a:blip>
            <a:srcRect b="9629" l="15828" r="16499" t="23519"/>
            <a:stretch/>
          </p:blipFill>
          <p:spPr>
            <a:xfrm>
              <a:off x="3581400" y="3870710"/>
              <a:ext cx="1447800" cy="1247389"/>
            </a:xfrm>
            <a:prstGeom prst="rect">
              <a:avLst/>
            </a:prstGeom>
            <a:noFill/>
            <a:ln>
              <a:noFill/>
            </a:ln>
          </p:spPr>
        </p:pic>
        <p:pic>
          <p:nvPicPr>
            <p:cNvPr descr="3DBrain.png" id="321" name="Shape 321"/>
            <p:cNvPicPr preferRelativeResize="0"/>
            <p:nvPr/>
          </p:nvPicPr>
          <p:blipFill rotWithShape="1">
            <a:blip r:embed="rId4">
              <a:alphaModFix/>
            </a:blip>
            <a:srcRect b="9629" l="15828" r="16499" t="23519"/>
            <a:stretch/>
          </p:blipFill>
          <p:spPr>
            <a:xfrm>
              <a:off x="3251200" y="4366010"/>
              <a:ext cx="1447800" cy="1247389"/>
            </a:xfrm>
            <a:prstGeom prst="rect">
              <a:avLst/>
            </a:prstGeom>
            <a:noFill/>
            <a:ln>
              <a:noFill/>
            </a:ln>
          </p:spPr>
        </p:pic>
        <p:pic>
          <p:nvPicPr>
            <p:cNvPr descr="3DBrain.png" id="322" name="Shape 322"/>
            <p:cNvPicPr preferRelativeResize="0"/>
            <p:nvPr/>
          </p:nvPicPr>
          <p:blipFill rotWithShape="1">
            <a:blip r:embed="rId4">
              <a:alphaModFix/>
            </a:blip>
            <a:srcRect b="9629" l="15828" r="16499" t="23519"/>
            <a:stretch/>
          </p:blipFill>
          <p:spPr>
            <a:xfrm>
              <a:off x="2933700" y="4848610"/>
              <a:ext cx="1447800" cy="1247389"/>
            </a:xfrm>
            <a:prstGeom prst="rect">
              <a:avLst/>
            </a:prstGeom>
            <a:noFill/>
            <a:ln>
              <a:noFill/>
            </a:ln>
          </p:spPr>
        </p:pic>
        <p:pic>
          <p:nvPicPr>
            <p:cNvPr descr="3DBrain.png" id="323" name="Shape 323"/>
            <p:cNvPicPr preferRelativeResize="0"/>
            <p:nvPr/>
          </p:nvPicPr>
          <p:blipFill rotWithShape="1">
            <a:blip r:embed="rId4">
              <a:alphaModFix/>
            </a:blip>
            <a:srcRect b="9629" l="15828" r="16499" t="23519"/>
            <a:stretch/>
          </p:blipFill>
          <p:spPr>
            <a:xfrm>
              <a:off x="2641600" y="5305810"/>
              <a:ext cx="1447800" cy="1247389"/>
            </a:xfrm>
            <a:prstGeom prst="rect">
              <a:avLst/>
            </a:prstGeom>
            <a:noFill/>
            <a:ln cap="flat" cmpd="sng" w="63500">
              <a:solidFill>
                <a:srgbClr val="548135"/>
              </a:solidFill>
              <a:prstDash val="solid"/>
              <a:round/>
              <a:headEnd len="med" w="med" type="none"/>
              <a:tailEnd len="med" w="med" type="none"/>
            </a:ln>
          </p:spPr>
        </p:pic>
      </p:grpSp>
      <p:graphicFrame>
        <p:nvGraphicFramePr>
          <p:cNvPr id="324" name="Shape 324"/>
          <p:cNvGraphicFramePr/>
          <p:nvPr/>
        </p:nvGraphicFramePr>
        <p:xfrm>
          <a:off x="713316" y="2342092"/>
          <a:ext cx="3000000" cy="3000000"/>
        </p:xfrm>
        <a:graphic>
          <a:graphicData uri="http://schemas.openxmlformats.org/drawingml/2006/table">
            <a:tbl>
              <a:tblPr bandRow="1" firstRow="1">
                <a:noFill/>
                <a:tableStyleId>{935FCD10-439C-43A9-8E19-4C1B45F838BB}</a:tableStyleId>
              </a:tblPr>
              <a:tblGrid>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325" name="Shape 325"/>
          <p:cNvGraphicFramePr/>
          <p:nvPr/>
        </p:nvGraphicFramePr>
        <p:xfrm>
          <a:off x="2698750" y="3794125"/>
          <a:ext cx="3000000" cy="3000000"/>
        </p:xfrm>
        <a:graphic>
          <a:graphicData uri="http://schemas.openxmlformats.org/drawingml/2006/table">
            <a:tbl>
              <a:tblPr bandRow="1" firstRow="1">
                <a:noFill/>
                <a:tableStyleId>{935FCD10-439C-43A9-8E19-4C1B45F838BB}</a:tableStyleId>
              </a:tblPr>
              <a:tblGrid>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r>
            </a:tbl>
          </a:graphicData>
        </a:graphic>
      </p:graphicFrame>
      <p:cxnSp>
        <p:nvCxnSpPr>
          <p:cNvPr id="326" name="Shape 326"/>
          <p:cNvCxnSpPr/>
          <p:nvPr/>
        </p:nvCxnSpPr>
        <p:spPr>
          <a:xfrm>
            <a:off x="850900" y="2501900"/>
            <a:ext cx="2508300" cy="1475100"/>
          </a:xfrm>
          <a:prstGeom prst="bentConnector3">
            <a:avLst>
              <a:gd fmla="val 380" name="adj1"/>
            </a:avLst>
          </a:prstGeom>
          <a:noFill/>
          <a:ln cap="flat" cmpd="sng" w="63500">
            <a:solidFill>
              <a:srgbClr val="A5A5A5"/>
            </a:solidFill>
            <a:prstDash val="solid"/>
            <a:miter lim="800000"/>
            <a:headEnd len="med" w="med" type="none"/>
            <a:tailEnd len="lg" w="lg" type="stealth"/>
          </a:ln>
        </p:spPr>
      </p:cxnSp>
      <p:sp>
        <p:nvSpPr>
          <p:cNvPr id="327" name="Shape 327"/>
          <p:cNvSpPr txBox="1"/>
          <p:nvPr/>
        </p:nvSpPr>
        <p:spPr>
          <a:xfrm>
            <a:off x="2298700" y="32766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grpSp>
        <p:nvGrpSpPr>
          <p:cNvPr id="328" name="Shape 328"/>
          <p:cNvGrpSpPr/>
          <p:nvPr/>
        </p:nvGrpSpPr>
        <p:grpSpPr>
          <a:xfrm>
            <a:off x="3987800" y="673100"/>
            <a:ext cx="2501900" cy="2540000"/>
            <a:chOff x="3987800" y="673100"/>
            <a:chExt cx="2501900" cy="2540000"/>
          </a:xfrm>
        </p:grpSpPr>
        <p:sp>
          <p:nvSpPr>
            <p:cNvPr id="329" name="Shape 329"/>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30" name="Shape 330"/>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31" name="Shape 331"/>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32" name="Shape 332"/>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33" name="Shape 333"/>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grpSp>
        <p:nvGrpSpPr>
          <p:cNvPr id="338" name="Shape 338"/>
          <p:cNvGrpSpPr/>
          <p:nvPr/>
        </p:nvGrpSpPr>
        <p:grpSpPr>
          <a:xfrm>
            <a:off x="0" y="0"/>
            <a:ext cx="6487886" cy="3170465"/>
            <a:chOff x="2641600" y="3400810"/>
            <a:chExt cx="6487886" cy="3170465"/>
          </a:xfrm>
        </p:grpSpPr>
        <p:pic>
          <p:nvPicPr>
            <p:cNvPr id="339" name="Shape 339"/>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340" name="Shape 340"/>
            <p:cNvPicPr preferRelativeResize="0"/>
            <p:nvPr/>
          </p:nvPicPr>
          <p:blipFill rotWithShape="1">
            <a:blip r:embed="rId4">
              <a:alphaModFix/>
            </a:blip>
            <a:srcRect b="9629" l="15828" r="16499" t="23519"/>
            <a:stretch/>
          </p:blipFill>
          <p:spPr>
            <a:xfrm>
              <a:off x="3848100" y="3400810"/>
              <a:ext cx="1447800" cy="1247389"/>
            </a:xfrm>
            <a:prstGeom prst="rect">
              <a:avLst/>
            </a:prstGeom>
            <a:noFill/>
            <a:ln>
              <a:noFill/>
            </a:ln>
          </p:spPr>
        </p:pic>
        <p:pic>
          <p:nvPicPr>
            <p:cNvPr descr="3DBrain.png" id="341" name="Shape 341"/>
            <p:cNvPicPr preferRelativeResize="0"/>
            <p:nvPr/>
          </p:nvPicPr>
          <p:blipFill rotWithShape="1">
            <a:blip r:embed="rId4">
              <a:alphaModFix/>
            </a:blip>
            <a:srcRect b="9629" l="15828" r="16499" t="23519"/>
            <a:stretch/>
          </p:blipFill>
          <p:spPr>
            <a:xfrm>
              <a:off x="3581400" y="3870710"/>
              <a:ext cx="1447800" cy="1247389"/>
            </a:xfrm>
            <a:prstGeom prst="rect">
              <a:avLst/>
            </a:prstGeom>
            <a:noFill/>
            <a:ln>
              <a:noFill/>
            </a:ln>
          </p:spPr>
        </p:pic>
        <p:pic>
          <p:nvPicPr>
            <p:cNvPr descr="3DBrain.png" id="342" name="Shape 342"/>
            <p:cNvPicPr preferRelativeResize="0"/>
            <p:nvPr/>
          </p:nvPicPr>
          <p:blipFill rotWithShape="1">
            <a:blip r:embed="rId4">
              <a:alphaModFix/>
            </a:blip>
            <a:srcRect b="9629" l="15828" r="16499" t="23519"/>
            <a:stretch/>
          </p:blipFill>
          <p:spPr>
            <a:xfrm>
              <a:off x="3251200" y="4366010"/>
              <a:ext cx="1447800" cy="1247389"/>
            </a:xfrm>
            <a:prstGeom prst="rect">
              <a:avLst/>
            </a:prstGeom>
            <a:noFill/>
            <a:ln>
              <a:noFill/>
            </a:ln>
          </p:spPr>
        </p:pic>
        <p:pic>
          <p:nvPicPr>
            <p:cNvPr descr="3DBrain.png" id="343" name="Shape 343"/>
            <p:cNvPicPr preferRelativeResize="0"/>
            <p:nvPr/>
          </p:nvPicPr>
          <p:blipFill rotWithShape="1">
            <a:blip r:embed="rId4">
              <a:alphaModFix/>
            </a:blip>
            <a:srcRect b="9629" l="15828" r="16499" t="23519"/>
            <a:stretch/>
          </p:blipFill>
          <p:spPr>
            <a:xfrm>
              <a:off x="2933700" y="4848610"/>
              <a:ext cx="1447800" cy="1247389"/>
            </a:xfrm>
            <a:prstGeom prst="rect">
              <a:avLst/>
            </a:prstGeom>
            <a:noFill/>
            <a:ln>
              <a:noFill/>
            </a:ln>
          </p:spPr>
        </p:pic>
        <p:pic>
          <p:nvPicPr>
            <p:cNvPr descr="3DBrain.png" id="344" name="Shape 344"/>
            <p:cNvPicPr preferRelativeResize="0"/>
            <p:nvPr/>
          </p:nvPicPr>
          <p:blipFill rotWithShape="1">
            <a:blip r:embed="rId4">
              <a:alphaModFix/>
            </a:blip>
            <a:srcRect b="9629" l="15828" r="16499" t="23519"/>
            <a:stretch/>
          </p:blipFill>
          <p:spPr>
            <a:xfrm>
              <a:off x="2641600" y="5305810"/>
              <a:ext cx="1447800" cy="1247389"/>
            </a:xfrm>
            <a:prstGeom prst="rect">
              <a:avLst/>
            </a:prstGeom>
            <a:noFill/>
            <a:ln cap="flat" cmpd="sng" w="63500">
              <a:solidFill>
                <a:srgbClr val="548135"/>
              </a:solidFill>
              <a:prstDash val="solid"/>
              <a:round/>
              <a:headEnd len="med" w="med" type="none"/>
              <a:tailEnd len="med" w="med" type="none"/>
            </a:ln>
          </p:spPr>
        </p:pic>
      </p:grpSp>
      <p:graphicFrame>
        <p:nvGraphicFramePr>
          <p:cNvPr id="345" name="Shape 345"/>
          <p:cNvGraphicFramePr/>
          <p:nvPr/>
        </p:nvGraphicFramePr>
        <p:xfrm>
          <a:off x="2698750" y="3794125"/>
          <a:ext cx="3000000" cy="3000000"/>
        </p:xfrm>
        <a:graphic>
          <a:graphicData uri="http://schemas.openxmlformats.org/drawingml/2006/table">
            <a:tbl>
              <a:tblPr bandRow="1" firstRow="1">
                <a:noFill/>
                <a:tableStyleId>{935FCD10-439C-43A9-8E19-4C1B45F838BB}</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r>
            </a:tbl>
          </a:graphicData>
        </a:graphic>
      </p:graphicFrame>
      <p:sp>
        <p:nvSpPr>
          <p:cNvPr id="346" name="Shape 346"/>
          <p:cNvSpPr txBox="1"/>
          <p:nvPr/>
        </p:nvSpPr>
        <p:spPr>
          <a:xfrm>
            <a:off x="2298700" y="32766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grpSp>
        <p:nvGrpSpPr>
          <p:cNvPr id="347" name="Shape 347"/>
          <p:cNvGrpSpPr/>
          <p:nvPr/>
        </p:nvGrpSpPr>
        <p:grpSpPr>
          <a:xfrm>
            <a:off x="3987800" y="673100"/>
            <a:ext cx="2501900" cy="2540000"/>
            <a:chOff x="3987800" y="673100"/>
            <a:chExt cx="2501900" cy="2540000"/>
          </a:xfrm>
        </p:grpSpPr>
        <p:sp>
          <p:nvSpPr>
            <p:cNvPr id="348" name="Shape 348"/>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49" name="Shape 349"/>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50" name="Shape 350"/>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51" name="Shape 351"/>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52" name="Shape 352"/>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grpSp>
        <p:nvGrpSpPr>
          <p:cNvPr id="357" name="Shape 357"/>
          <p:cNvGrpSpPr/>
          <p:nvPr/>
        </p:nvGrpSpPr>
        <p:grpSpPr>
          <a:xfrm>
            <a:off x="0" y="0"/>
            <a:ext cx="6487886" cy="3170465"/>
            <a:chOff x="2641600" y="3400810"/>
            <a:chExt cx="6487886" cy="3170465"/>
          </a:xfrm>
        </p:grpSpPr>
        <p:pic>
          <p:nvPicPr>
            <p:cNvPr id="358" name="Shape 358"/>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359" name="Shape 359"/>
            <p:cNvPicPr preferRelativeResize="0"/>
            <p:nvPr/>
          </p:nvPicPr>
          <p:blipFill rotWithShape="1">
            <a:blip r:embed="rId4">
              <a:alphaModFix/>
            </a:blip>
            <a:srcRect b="9629" l="15828" r="16499" t="23519"/>
            <a:stretch/>
          </p:blipFill>
          <p:spPr>
            <a:xfrm>
              <a:off x="3848100" y="3400810"/>
              <a:ext cx="1447800" cy="1247389"/>
            </a:xfrm>
            <a:prstGeom prst="rect">
              <a:avLst/>
            </a:prstGeom>
            <a:noFill/>
            <a:ln>
              <a:noFill/>
            </a:ln>
          </p:spPr>
        </p:pic>
        <p:pic>
          <p:nvPicPr>
            <p:cNvPr descr="3DBrain.png" id="360" name="Shape 360"/>
            <p:cNvPicPr preferRelativeResize="0"/>
            <p:nvPr/>
          </p:nvPicPr>
          <p:blipFill rotWithShape="1">
            <a:blip r:embed="rId4">
              <a:alphaModFix/>
            </a:blip>
            <a:srcRect b="9629" l="15828" r="16499" t="23519"/>
            <a:stretch/>
          </p:blipFill>
          <p:spPr>
            <a:xfrm>
              <a:off x="3581400" y="3870710"/>
              <a:ext cx="1447800" cy="1247389"/>
            </a:xfrm>
            <a:prstGeom prst="rect">
              <a:avLst/>
            </a:prstGeom>
            <a:noFill/>
            <a:ln>
              <a:noFill/>
            </a:ln>
          </p:spPr>
        </p:pic>
        <p:pic>
          <p:nvPicPr>
            <p:cNvPr descr="3DBrain.png" id="361" name="Shape 361"/>
            <p:cNvPicPr preferRelativeResize="0"/>
            <p:nvPr/>
          </p:nvPicPr>
          <p:blipFill rotWithShape="1">
            <a:blip r:embed="rId4">
              <a:alphaModFix/>
            </a:blip>
            <a:srcRect b="9629" l="15828" r="16499" t="23519"/>
            <a:stretch/>
          </p:blipFill>
          <p:spPr>
            <a:xfrm>
              <a:off x="3251200" y="4366010"/>
              <a:ext cx="1447800" cy="1247389"/>
            </a:xfrm>
            <a:prstGeom prst="rect">
              <a:avLst/>
            </a:prstGeom>
            <a:noFill/>
            <a:ln>
              <a:noFill/>
            </a:ln>
          </p:spPr>
        </p:pic>
        <p:pic>
          <p:nvPicPr>
            <p:cNvPr descr="3DBrain.png" id="362" name="Shape 362"/>
            <p:cNvPicPr preferRelativeResize="0"/>
            <p:nvPr/>
          </p:nvPicPr>
          <p:blipFill rotWithShape="1">
            <a:blip r:embed="rId4">
              <a:alphaModFix/>
            </a:blip>
            <a:srcRect b="9629" l="15828" r="16499" t="23519"/>
            <a:stretch/>
          </p:blipFill>
          <p:spPr>
            <a:xfrm>
              <a:off x="2933700" y="4848610"/>
              <a:ext cx="1447800" cy="1247389"/>
            </a:xfrm>
            <a:prstGeom prst="rect">
              <a:avLst/>
            </a:prstGeom>
            <a:noFill/>
            <a:ln cap="flat" cmpd="sng" w="63500">
              <a:solidFill>
                <a:srgbClr val="660066"/>
              </a:solidFill>
              <a:prstDash val="solid"/>
              <a:round/>
              <a:headEnd len="med" w="med" type="none"/>
              <a:tailEnd len="med" w="med" type="none"/>
            </a:ln>
          </p:spPr>
        </p:pic>
        <p:pic>
          <p:nvPicPr>
            <p:cNvPr descr="3DBrain.png" id="363" name="Shape 363"/>
            <p:cNvPicPr preferRelativeResize="0"/>
            <p:nvPr/>
          </p:nvPicPr>
          <p:blipFill rotWithShape="1">
            <a:blip r:embed="rId4">
              <a:alphaModFix/>
            </a:blip>
            <a:srcRect b="9629" l="15828" r="16499" t="23519"/>
            <a:stretch/>
          </p:blipFill>
          <p:spPr>
            <a:xfrm>
              <a:off x="2641600" y="5305810"/>
              <a:ext cx="1447800" cy="1247389"/>
            </a:xfrm>
            <a:prstGeom prst="rect">
              <a:avLst/>
            </a:prstGeom>
            <a:noFill/>
            <a:ln>
              <a:noFill/>
            </a:ln>
          </p:spPr>
        </p:pic>
      </p:grpSp>
      <p:graphicFrame>
        <p:nvGraphicFramePr>
          <p:cNvPr id="364" name="Shape 364"/>
          <p:cNvGraphicFramePr/>
          <p:nvPr/>
        </p:nvGraphicFramePr>
        <p:xfrm>
          <a:off x="2698750" y="3794125"/>
          <a:ext cx="3000000" cy="3000000"/>
        </p:xfrm>
        <a:graphic>
          <a:graphicData uri="http://schemas.openxmlformats.org/drawingml/2006/table">
            <a:tbl>
              <a:tblPr bandRow="1" firstRow="1">
                <a:noFill/>
                <a:tableStyleId>{935FCD10-439C-43A9-8E19-4C1B45F838BB}</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r>
            </a:tbl>
          </a:graphicData>
        </a:graphic>
      </p:graphicFrame>
      <p:sp>
        <p:nvSpPr>
          <p:cNvPr id="365" name="Shape 365"/>
          <p:cNvSpPr txBox="1"/>
          <p:nvPr/>
        </p:nvSpPr>
        <p:spPr>
          <a:xfrm>
            <a:off x="2298700" y="32766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grpSp>
        <p:nvGrpSpPr>
          <p:cNvPr id="366" name="Shape 366"/>
          <p:cNvGrpSpPr/>
          <p:nvPr/>
        </p:nvGrpSpPr>
        <p:grpSpPr>
          <a:xfrm>
            <a:off x="3987800" y="673100"/>
            <a:ext cx="2501900" cy="2540000"/>
            <a:chOff x="3987800" y="673100"/>
            <a:chExt cx="2501900" cy="2540000"/>
          </a:xfrm>
        </p:grpSpPr>
        <p:sp>
          <p:nvSpPr>
            <p:cNvPr id="367" name="Shape 367"/>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68" name="Shape 368"/>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69" name="Shape 369"/>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70" name="Shape 370"/>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71" name="Shape 371"/>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grpSp>
        <p:nvGrpSpPr>
          <p:cNvPr id="376" name="Shape 376"/>
          <p:cNvGrpSpPr/>
          <p:nvPr/>
        </p:nvGrpSpPr>
        <p:grpSpPr>
          <a:xfrm>
            <a:off x="0" y="0"/>
            <a:ext cx="6487886" cy="3170465"/>
            <a:chOff x="2641600" y="3400810"/>
            <a:chExt cx="6487886" cy="3170465"/>
          </a:xfrm>
        </p:grpSpPr>
        <p:pic>
          <p:nvPicPr>
            <p:cNvPr id="377" name="Shape 377"/>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378" name="Shape 378"/>
            <p:cNvPicPr preferRelativeResize="0"/>
            <p:nvPr/>
          </p:nvPicPr>
          <p:blipFill rotWithShape="1">
            <a:blip r:embed="rId4">
              <a:alphaModFix/>
            </a:blip>
            <a:srcRect b="9629" l="15828" r="16499" t="23519"/>
            <a:stretch/>
          </p:blipFill>
          <p:spPr>
            <a:xfrm>
              <a:off x="3848100" y="3400810"/>
              <a:ext cx="1447800" cy="1247389"/>
            </a:xfrm>
            <a:prstGeom prst="rect">
              <a:avLst/>
            </a:prstGeom>
            <a:noFill/>
            <a:ln>
              <a:noFill/>
            </a:ln>
          </p:spPr>
        </p:pic>
        <p:pic>
          <p:nvPicPr>
            <p:cNvPr descr="3DBrain.png" id="379" name="Shape 379"/>
            <p:cNvPicPr preferRelativeResize="0"/>
            <p:nvPr/>
          </p:nvPicPr>
          <p:blipFill rotWithShape="1">
            <a:blip r:embed="rId4">
              <a:alphaModFix/>
            </a:blip>
            <a:srcRect b="9629" l="15828" r="16499" t="23519"/>
            <a:stretch/>
          </p:blipFill>
          <p:spPr>
            <a:xfrm>
              <a:off x="3581400" y="3870710"/>
              <a:ext cx="1447800" cy="1247389"/>
            </a:xfrm>
            <a:prstGeom prst="rect">
              <a:avLst/>
            </a:prstGeom>
            <a:noFill/>
            <a:ln>
              <a:noFill/>
            </a:ln>
          </p:spPr>
        </p:pic>
        <p:pic>
          <p:nvPicPr>
            <p:cNvPr descr="3DBrain.png" id="380" name="Shape 380"/>
            <p:cNvPicPr preferRelativeResize="0"/>
            <p:nvPr/>
          </p:nvPicPr>
          <p:blipFill rotWithShape="1">
            <a:blip r:embed="rId4">
              <a:alphaModFix/>
            </a:blip>
            <a:srcRect b="9629" l="15828" r="16499" t="23519"/>
            <a:stretch/>
          </p:blipFill>
          <p:spPr>
            <a:xfrm>
              <a:off x="3251200" y="4366010"/>
              <a:ext cx="1447800" cy="1247389"/>
            </a:xfrm>
            <a:prstGeom prst="rect">
              <a:avLst/>
            </a:prstGeom>
            <a:noFill/>
            <a:ln cap="flat" cmpd="sng" w="63500">
              <a:solidFill>
                <a:srgbClr val="FF6600"/>
              </a:solidFill>
              <a:prstDash val="solid"/>
              <a:round/>
              <a:headEnd len="med" w="med" type="none"/>
              <a:tailEnd len="med" w="med" type="none"/>
            </a:ln>
          </p:spPr>
        </p:pic>
        <p:pic>
          <p:nvPicPr>
            <p:cNvPr descr="3DBrain.png" id="381" name="Shape 381"/>
            <p:cNvPicPr preferRelativeResize="0"/>
            <p:nvPr/>
          </p:nvPicPr>
          <p:blipFill rotWithShape="1">
            <a:blip r:embed="rId4">
              <a:alphaModFix/>
            </a:blip>
            <a:srcRect b="9629" l="15828" r="16499" t="23519"/>
            <a:stretch/>
          </p:blipFill>
          <p:spPr>
            <a:xfrm>
              <a:off x="2933700" y="4848610"/>
              <a:ext cx="1447800" cy="1247389"/>
            </a:xfrm>
            <a:prstGeom prst="rect">
              <a:avLst/>
            </a:prstGeom>
            <a:noFill/>
            <a:ln>
              <a:noFill/>
            </a:ln>
          </p:spPr>
        </p:pic>
        <p:pic>
          <p:nvPicPr>
            <p:cNvPr descr="3DBrain.png" id="382" name="Shape 382"/>
            <p:cNvPicPr preferRelativeResize="0"/>
            <p:nvPr/>
          </p:nvPicPr>
          <p:blipFill rotWithShape="1">
            <a:blip r:embed="rId4">
              <a:alphaModFix/>
            </a:blip>
            <a:srcRect b="9629" l="15828" r="16499" t="23519"/>
            <a:stretch/>
          </p:blipFill>
          <p:spPr>
            <a:xfrm>
              <a:off x="2641600" y="5305810"/>
              <a:ext cx="1447800" cy="1247389"/>
            </a:xfrm>
            <a:prstGeom prst="rect">
              <a:avLst/>
            </a:prstGeom>
            <a:noFill/>
            <a:ln>
              <a:noFill/>
            </a:ln>
          </p:spPr>
        </p:pic>
      </p:grpSp>
      <p:graphicFrame>
        <p:nvGraphicFramePr>
          <p:cNvPr id="383" name="Shape 383"/>
          <p:cNvGraphicFramePr/>
          <p:nvPr/>
        </p:nvGraphicFramePr>
        <p:xfrm>
          <a:off x="2698750" y="3794125"/>
          <a:ext cx="3000000" cy="3000000"/>
        </p:xfrm>
        <a:graphic>
          <a:graphicData uri="http://schemas.openxmlformats.org/drawingml/2006/table">
            <a:tbl>
              <a:tblPr bandRow="1" firstRow="1">
                <a:noFill/>
                <a:tableStyleId>{935FCD10-439C-43A9-8E19-4C1B45F838BB}</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r>
            </a:tbl>
          </a:graphicData>
        </a:graphic>
      </p:graphicFrame>
      <p:sp>
        <p:nvSpPr>
          <p:cNvPr id="384" name="Shape 384"/>
          <p:cNvSpPr txBox="1"/>
          <p:nvPr/>
        </p:nvSpPr>
        <p:spPr>
          <a:xfrm>
            <a:off x="2298700" y="32766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grpSp>
        <p:nvGrpSpPr>
          <p:cNvPr id="385" name="Shape 385"/>
          <p:cNvGrpSpPr/>
          <p:nvPr/>
        </p:nvGrpSpPr>
        <p:grpSpPr>
          <a:xfrm>
            <a:off x="3987800" y="673100"/>
            <a:ext cx="2501900" cy="2540000"/>
            <a:chOff x="3987800" y="673100"/>
            <a:chExt cx="2501900" cy="2540000"/>
          </a:xfrm>
        </p:grpSpPr>
        <p:sp>
          <p:nvSpPr>
            <p:cNvPr id="386" name="Shape 386"/>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87" name="Shape 387"/>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88" name="Shape 388"/>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89" name="Shape 389"/>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90" name="Shape 390"/>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grpSp>
        <p:nvGrpSpPr>
          <p:cNvPr id="395" name="Shape 395"/>
          <p:cNvGrpSpPr/>
          <p:nvPr/>
        </p:nvGrpSpPr>
        <p:grpSpPr>
          <a:xfrm>
            <a:off x="0" y="0"/>
            <a:ext cx="6487886" cy="3170465"/>
            <a:chOff x="2641600" y="3400810"/>
            <a:chExt cx="6487886" cy="3170465"/>
          </a:xfrm>
        </p:grpSpPr>
        <p:pic>
          <p:nvPicPr>
            <p:cNvPr id="396" name="Shape 396"/>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397" name="Shape 397"/>
            <p:cNvPicPr preferRelativeResize="0"/>
            <p:nvPr/>
          </p:nvPicPr>
          <p:blipFill rotWithShape="1">
            <a:blip r:embed="rId4">
              <a:alphaModFix/>
            </a:blip>
            <a:srcRect b="9629" l="15828" r="16499" t="23519"/>
            <a:stretch/>
          </p:blipFill>
          <p:spPr>
            <a:xfrm>
              <a:off x="3848100" y="3400810"/>
              <a:ext cx="1447800" cy="1247389"/>
            </a:xfrm>
            <a:prstGeom prst="rect">
              <a:avLst/>
            </a:prstGeom>
            <a:noFill/>
            <a:ln>
              <a:noFill/>
            </a:ln>
          </p:spPr>
        </p:pic>
        <p:pic>
          <p:nvPicPr>
            <p:cNvPr descr="3DBrain.png" id="398" name="Shape 398"/>
            <p:cNvPicPr preferRelativeResize="0"/>
            <p:nvPr/>
          </p:nvPicPr>
          <p:blipFill rotWithShape="1">
            <a:blip r:embed="rId4">
              <a:alphaModFix/>
            </a:blip>
            <a:srcRect b="9629" l="15828" r="16499" t="23519"/>
            <a:stretch/>
          </p:blipFill>
          <p:spPr>
            <a:xfrm>
              <a:off x="3581400" y="3870710"/>
              <a:ext cx="1447800" cy="1247389"/>
            </a:xfrm>
            <a:prstGeom prst="rect">
              <a:avLst/>
            </a:prstGeom>
            <a:noFill/>
            <a:ln cap="flat" cmpd="sng" w="63500">
              <a:solidFill>
                <a:srgbClr val="0000FF"/>
              </a:solidFill>
              <a:prstDash val="solid"/>
              <a:round/>
              <a:headEnd len="med" w="med" type="none"/>
              <a:tailEnd len="med" w="med" type="none"/>
            </a:ln>
          </p:spPr>
        </p:pic>
        <p:pic>
          <p:nvPicPr>
            <p:cNvPr descr="3DBrain.png" id="399" name="Shape 399"/>
            <p:cNvPicPr preferRelativeResize="0"/>
            <p:nvPr/>
          </p:nvPicPr>
          <p:blipFill rotWithShape="1">
            <a:blip r:embed="rId4">
              <a:alphaModFix/>
            </a:blip>
            <a:srcRect b="9629" l="15828" r="16499" t="23519"/>
            <a:stretch/>
          </p:blipFill>
          <p:spPr>
            <a:xfrm>
              <a:off x="3251200" y="4366010"/>
              <a:ext cx="1447800" cy="1247389"/>
            </a:xfrm>
            <a:prstGeom prst="rect">
              <a:avLst/>
            </a:prstGeom>
            <a:noFill/>
            <a:ln>
              <a:noFill/>
            </a:ln>
          </p:spPr>
        </p:pic>
        <p:pic>
          <p:nvPicPr>
            <p:cNvPr descr="3DBrain.png" id="400" name="Shape 400"/>
            <p:cNvPicPr preferRelativeResize="0"/>
            <p:nvPr/>
          </p:nvPicPr>
          <p:blipFill rotWithShape="1">
            <a:blip r:embed="rId4">
              <a:alphaModFix/>
            </a:blip>
            <a:srcRect b="9629" l="15828" r="16499" t="23519"/>
            <a:stretch/>
          </p:blipFill>
          <p:spPr>
            <a:xfrm>
              <a:off x="2933700" y="4848610"/>
              <a:ext cx="1447800" cy="1247389"/>
            </a:xfrm>
            <a:prstGeom prst="rect">
              <a:avLst/>
            </a:prstGeom>
            <a:noFill/>
            <a:ln>
              <a:noFill/>
            </a:ln>
          </p:spPr>
        </p:pic>
        <p:pic>
          <p:nvPicPr>
            <p:cNvPr descr="3DBrain.png" id="401" name="Shape 401"/>
            <p:cNvPicPr preferRelativeResize="0"/>
            <p:nvPr/>
          </p:nvPicPr>
          <p:blipFill rotWithShape="1">
            <a:blip r:embed="rId4">
              <a:alphaModFix/>
            </a:blip>
            <a:srcRect b="9629" l="15828" r="16499" t="23519"/>
            <a:stretch/>
          </p:blipFill>
          <p:spPr>
            <a:xfrm>
              <a:off x="2641600" y="5305810"/>
              <a:ext cx="1447800" cy="1247389"/>
            </a:xfrm>
            <a:prstGeom prst="rect">
              <a:avLst/>
            </a:prstGeom>
            <a:noFill/>
            <a:ln>
              <a:noFill/>
            </a:ln>
          </p:spPr>
        </p:pic>
      </p:grpSp>
      <p:graphicFrame>
        <p:nvGraphicFramePr>
          <p:cNvPr id="402" name="Shape 402"/>
          <p:cNvGraphicFramePr/>
          <p:nvPr/>
        </p:nvGraphicFramePr>
        <p:xfrm>
          <a:off x="2698750" y="3794125"/>
          <a:ext cx="3000000" cy="3000000"/>
        </p:xfrm>
        <a:graphic>
          <a:graphicData uri="http://schemas.openxmlformats.org/drawingml/2006/table">
            <a:tbl>
              <a:tblPr bandRow="1" firstRow="1">
                <a:noFill/>
                <a:tableStyleId>{935FCD10-439C-43A9-8E19-4C1B45F838BB}</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r>
            </a:tbl>
          </a:graphicData>
        </a:graphic>
      </p:graphicFrame>
      <p:sp>
        <p:nvSpPr>
          <p:cNvPr id="403" name="Shape 403"/>
          <p:cNvSpPr txBox="1"/>
          <p:nvPr/>
        </p:nvSpPr>
        <p:spPr>
          <a:xfrm>
            <a:off x="2298700" y="32766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grpSp>
        <p:nvGrpSpPr>
          <p:cNvPr id="404" name="Shape 404"/>
          <p:cNvGrpSpPr/>
          <p:nvPr/>
        </p:nvGrpSpPr>
        <p:grpSpPr>
          <a:xfrm>
            <a:off x="3987800" y="673100"/>
            <a:ext cx="2501900" cy="2540000"/>
            <a:chOff x="3987800" y="673100"/>
            <a:chExt cx="2501900" cy="2540000"/>
          </a:xfrm>
        </p:grpSpPr>
        <p:sp>
          <p:nvSpPr>
            <p:cNvPr id="405" name="Shape 405"/>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06" name="Shape 406"/>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07" name="Shape 407"/>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08" name="Shape 408"/>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09" name="Shape 409"/>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grpSp>
        <p:nvGrpSpPr>
          <p:cNvPr id="414" name="Shape 414"/>
          <p:cNvGrpSpPr/>
          <p:nvPr/>
        </p:nvGrpSpPr>
        <p:grpSpPr>
          <a:xfrm>
            <a:off x="0" y="0"/>
            <a:ext cx="6487886" cy="3170465"/>
            <a:chOff x="2641600" y="3400810"/>
            <a:chExt cx="6487886" cy="3170465"/>
          </a:xfrm>
        </p:grpSpPr>
        <p:pic>
          <p:nvPicPr>
            <p:cNvPr id="415" name="Shape 415"/>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416" name="Shape 416"/>
            <p:cNvPicPr preferRelativeResize="0"/>
            <p:nvPr/>
          </p:nvPicPr>
          <p:blipFill rotWithShape="1">
            <a:blip r:embed="rId4">
              <a:alphaModFix/>
            </a:blip>
            <a:srcRect b="9629" l="15828" r="16499" t="23519"/>
            <a:stretch/>
          </p:blipFill>
          <p:spPr>
            <a:xfrm>
              <a:off x="3848100" y="3400810"/>
              <a:ext cx="1447800" cy="1247389"/>
            </a:xfrm>
            <a:prstGeom prst="rect">
              <a:avLst/>
            </a:prstGeom>
            <a:noFill/>
            <a:ln cap="flat" cmpd="sng" w="63500">
              <a:solidFill>
                <a:srgbClr val="AF0028"/>
              </a:solidFill>
              <a:prstDash val="solid"/>
              <a:round/>
              <a:headEnd len="med" w="med" type="none"/>
              <a:tailEnd len="med" w="med" type="none"/>
            </a:ln>
          </p:spPr>
        </p:pic>
        <p:pic>
          <p:nvPicPr>
            <p:cNvPr descr="3DBrain.png" id="417" name="Shape 417"/>
            <p:cNvPicPr preferRelativeResize="0"/>
            <p:nvPr/>
          </p:nvPicPr>
          <p:blipFill rotWithShape="1">
            <a:blip r:embed="rId4">
              <a:alphaModFix/>
            </a:blip>
            <a:srcRect b="9629" l="15828" r="16499" t="23519"/>
            <a:stretch/>
          </p:blipFill>
          <p:spPr>
            <a:xfrm>
              <a:off x="3581400" y="3870710"/>
              <a:ext cx="1447800" cy="1247389"/>
            </a:xfrm>
            <a:prstGeom prst="rect">
              <a:avLst/>
            </a:prstGeom>
            <a:noFill/>
            <a:ln>
              <a:noFill/>
            </a:ln>
          </p:spPr>
        </p:pic>
        <p:pic>
          <p:nvPicPr>
            <p:cNvPr descr="3DBrain.png" id="418" name="Shape 418"/>
            <p:cNvPicPr preferRelativeResize="0"/>
            <p:nvPr/>
          </p:nvPicPr>
          <p:blipFill rotWithShape="1">
            <a:blip r:embed="rId4">
              <a:alphaModFix/>
            </a:blip>
            <a:srcRect b="9629" l="15828" r="16499" t="23519"/>
            <a:stretch/>
          </p:blipFill>
          <p:spPr>
            <a:xfrm>
              <a:off x="3251200" y="4366010"/>
              <a:ext cx="1447800" cy="1247389"/>
            </a:xfrm>
            <a:prstGeom prst="rect">
              <a:avLst/>
            </a:prstGeom>
            <a:noFill/>
            <a:ln>
              <a:noFill/>
            </a:ln>
          </p:spPr>
        </p:pic>
        <p:pic>
          <p:nvPicPr>
            <p:cNvPr descr="3DBrain.png" id="419" name="Shape 419"/>
            <p:cNvPicPr preferRelativeResize="0"/>
            <p:nvPr/>
          </p:nvPicPr>
          <p:blipFill rotWithShape="1">
            <a:blip r:embed="rId4">
              <a:alphaModFix/>
            </a:blip>
            <a:srcRect b="9629" l="15828" r="16499" t="23519"/>
            <a:stretch/>
          </p:blipFill>
          <p:spPr>
            <a:xfrm>
              <a:off x="2933700" y="4848610"/>
              <a:ext cx="1447800" cy="1247389"/>
            </a:xfrm>
            <a:prstGeom prst="rect">
              <a:avLst/>
            </a:prstGeom>
            <a:noFill/>
            <a:ln>
              <a:noFill/>
            </a:ln>
          </p:spPr>
        </p:pic>
        <p:pic>
          <p:nvPicPr>
            <p:cNvPr descr="3DBrain.png" id="420" name="Shape 420"/>
            <p:cNvPicPr preferRelativeResize="0"/>
            <p:nvPr/>
          </p:nvPicPr>
          <p:blipFill rotWithShape="1">
            <a:blip r:embed="rId4">
              <a:alphaModFix/>
            </a:blip>
            <a:srcRect b="9629" l="15828" r="16499" t="23519"/>
            <a:stretch/>
          </p:blipFill>
          <p:spPr>
            <a:xfrm>
              <a:off x="2641600" y="5305810"/>
              <a:ext cx="1447800" cy="1247389"/>
            </a:xfrm>
            <a:prstGeom prst="rect">
              <a:avLst/>
            </a:prstGeom>
            <a:noFill/>
            <a:ln>
              <a:noFill/>
            </a:ln>
          </p:spPr>
        </p:pic>
      </p:grpSp>
      <p:graphicFrame>
        <p:nvGraphicFramePr>
          <p:cNvPr id="421" name="Shape 421"/>
          <p:cNvGraphicFramePr/>
          <p:nvPr/>
        </p:nvGraphicFramePr>
        <p:xfrm>
          <a:off x="2698750" y="3794125"/>
          <a:ext cx="3000000" cy="3000000"/>
        </p:xfrm>
        <a:graphic>
          <a:graphicData uri="http://schemas.openxmlformats.org/drawingml/2006/table">
            <a:tbl>
              <a:tblPr bandRow="1" firstRow="1">
                <a:noFill/>
                <a:tableStyleId>{935FCD10-439C-43A9-8E19-4C1B45F838BB}</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660066"/>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55A1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2E75B5"/>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F0028"/>
                    </a:solidFill>
                  </a:tcPr>
                </a:tc>
              </a:tr>
            </a:tbl>
          </a:graphicData>
        </a:graphic>
      </p:graphicFrame>
      <p:sp>
        <p:nvSpPr>
          <p:cNvPr id="422" name="Shape 422"/>
          <p:cNvSpPr txBox="1"/>
          <p:nvPr/>
        </p:nvSpPr>
        <p:spPr>
          <a:xfrm>
            <a:off x="2298700" y="32766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1</a:t>
            </a:r>
          </a:p>
        </p:txBody>
      </p:sp>
      <p:grpSp>
        <p:nvGrpSpPr>
          <p:cNvPr id="423" name="Shape 423"/>
          <p:cNvGrpSpPr/>
          <p:nvPr/>
        </p:nvGrpSpPr>
        <p:grpSpPr>
          <a:xfrm>
            <a:off x="3987800" y="673100"/>
            <a:ext cx="2501900" cy="2540000"/>
            <a:chOff x="3987800" y="673100"/>
            <a:chExt cx="2501900" cy="2540000"/>
          </a:xfrm>
        </p:grpSpPr>
        <p:sp>
          <p:nvSpPr>
            <p:cNvPr id="424" name="Shape 424"/>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25" name="Shape 425"/>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26" name="Shape 426"/>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27" name="Shape 427"/>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28" name="Shape 428"/>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Brief PLS refresher</a:t>
            </a:r>
          </a:p>
        </p:txBody>
      </p:sp>
      <p:sp>
        <p:nvSpPr>
          <p:cNvPr id="101" name="Shape 101"/>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17780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Standard PLS</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Computed as the SVD of the cross-product matrix of X and Y</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X is a matrix of observations by variables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Y is a matrix of observations by (some other) variables</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Mean-centered PLS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Y is a dummy matrix that codes for experimental groups or conditions</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Behavioral PLS</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Individual participant X &amp; Y matrices stacked</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grpSp>
        <p:nvGrpSpPr>
          <p:cNvPr id="433" name="Shape 433"/>
          <p:cNvGrpSpPr/>
          <p:nvPr/>
        </p:nvGrpSpPr>
        <p:grpSpPr>
          <a:xfrm>
            <a:off x="0" y="0"/>
            <a:ext cx="6487886" cy="3170465"/>
            <a:chOff x="2641600" y="3400810"/>
            <a:chExt cx="6487886" cy="3170465"/>
          </a:xfrm>
        </p:grpSpPr>
        <p:pic>
          <p:nvPicPr>
            <p:cNvPr id="434" name="Shape 434"/>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pic>
          <p:nvPicPr>
            <p:cNvPr descr="3DBrain.png" id="435" name="Shape 435"/>
            <p:cNvPicPr preferRelativeResize="0"/>
            <p:nvPr/>
          </p:nvPicPr>
          <p:blipFill rotWithShape="1">
            <a:blip r:embed="rId4">
              <a:alphaModFix/>
            </a:blip>
            <a:srcRect b="9629" l="15828" r="16499" t="23519"/>
            <a:stretch/>
          </p:blipFill>
          <p:spPr>
            <a:xfrm>
              <a:off x="3848100" y="3400810"/>
              <a:ext cx="1447800" cy="1247389"/>
            </a:xfrm>
            <a:prstGeom prst="rect">
              <a:avLst/>
            </a:prstGeom>
            <a:noFill/>
            <a:ln>
              <a:noFill/>
            </a:ln>
          </p:spPr>
        </p:pic>
        <p:pic>
          <p:nvPicPr>
            <p:cNvPr descr="3DBrain.png" id="436" name="Shape 436"/>
            <p:cNvPicPr preferRelativeResize="0"/>
            <p:nvPr/>
          </p:nvPicPr>
          <p:blipFill rotWithShape="1">
            <a:blip r:embed="rId4">
              <a:alphaModFix/>
            </a:blip>
            <a:srcRect b="9629" l="15828" r="16499" t="23519"/>
            <a:stretch/>
          </p:blipFill>
          <p:spPr>
            <a:xfrm>
              <a:off x="3581400" y="3870710"/>
              <a:ext cx="1447800" cy="1247389"/>
            </a:xfrm>
            <a:prstGeom prst="rect">
              <a:avLst/>
            </a:prstGeom>
            <a:noFill/>
            <a:ln>
              <a:noFill/>
            </a:ln>
          </p:spPr>
        </p:pic>
        <p:pic>
          <p:nvPicPr>
            <p:cNvPr descr="3DBrain.png" id="437" name="Shape 437"/>
            <p:cNvPicPr preferRelativeResize="0"/>
            <p:nvPr/>
          </p:nvPicPr>
          <p:blipFill rotWithShape="1">
            <a:blip r:embed="rId4">
              <a:alphaModFix/>
            </a:blip>
            <a:srcRect b="9629" l="15828" r="16499" t="23519"/>
            <a:stretch/>
          </p:blipFill>
          <p:spPr>
            <a:xfrm>
              <a:off x="3251200" y="4366010"/>
              <a:ext cx="1447800" cy="1247389"/>
            </a:xfrm>
            <a:prstGeom prst="rect">
              <a:avLst/>
            </a:prstGeom>
            <a:noFill/>
            <a:ln>
              <a:noFill/>
            </a:ln>
          </p:spPr>
        </p:pic>
        <p:pic>
          <p:nvPicPr>
            <p:cNvPr descr="3DBrain.png" id="438" name="Shape 438"/>
            <p:cNvPicPr preferRelativeResize="0"/>
            <p:nvPr/>
          </p:nvPicPr>
          <p:blipFill rotWithShape="1">
            <a:blip r:embed="rId4">
              <a:alphaModFix/>
            </a:blip>
            <a:srcRect b="9629" l="15828" r="16499" t="23519"/>
            <a:stretch/>
          </p:blipFill>
          <p:spPr>
            <a:xfrm>
              <a:off x="2933700" y="4848610"/>
              <a:ext cx="1447800" cy="1247389"/>
            </a:xfrm>
            <a:prstGeom prst="rect">
              <a:avLst/>
            </a:prstGeom>
            <a:noFill/>
            <a:ln>
              <a:noFill/>
            </a:ln>
          </p:spPr>
        </p:pic>
        <p:pic>
          <p:nvPicPr>
            <p:cNvPr descr="3DBrain.png" id="439" name="Shape 439"/>
            <p:cNvPicPr preferRelativeResize="0"/>
            <p:nvPr/>
          </p:nvPicPr>
          <p:blipFill rotWithShape="1">
            <a:blip r:embed="rId4">
              <a:alphaModFix/>
            </a:blip>
            <a:srcRect b="9629" l="15828" r="16499" t="23519"/>
            <a:stretch/>
          </p:blipFill>
          <p:spPr>
            <a:xfrm>
              <a:off x="2641600" y="5305810"/>
              <a:ext cx="1447800" cy="1247389"/>
            </a:xfrm>
            <a:prstGeom prst="rect">
              <a:avLst/>
            </a:prstGeom>
            <a:noFill/>
            <a:ln>
              <a:noFill/>
            </a:ln>
          </p:spPr>
        </p:pic>
      </p:grpSp>
      <p:graphicFrame>
        <p:nvGraphicFramePr>
          <p:cNvPr id="440" name="Shape 440"/>
          <p:cNvGraphicFramePr/>
          <p:nvPr/>
        </p:nvGraphicFramePr>
        <p:xfrm>
          <a:off x="2698750" y="3794125"/>
          <a:ext cx="3000000" cy="3000000"/>
        </p:xfrm>
        <a:graphic>
          <a:graphicData uri="http://schemas.openxmlformats.org/drawingml/2006/table">
            <a:tbl>
              <a:tblPr bandRow="1" firstRow="1">
                <a:noFill/>
                <a:tableStyleId>{935FCD10-439C-43A9-8E19-4C1B45F838BB}</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r>
            </a:tbl>
          </a:graphicData>
        </a:graphic>
      </p:graphicFrame>
      <p:sp>
        <p:nvSpPr>
          <p:cNvPr id="441" name="Shape 441"/>
          <p:cNvSpPr txBox="1"/>
          <p:nvPr/>
        </p:nvSpPr>
        <p:spPr>
          <a:xfrm>
            <a:off x="2298700" y="32766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rgbClr val="7F7F7F"/>
                </a:solidFill>
                <a:latin typeface="Calibri"/>
                <a:ea typeface="Calibri"/>
                <a:cs typeface="Calibri"/>
                <a:sym typeface="Calibri"/>
              </a:rPr>
              <a:t>Block 1</a:t>
            </a:r>
          </a:p>
        </p:txBody>
      </p:sp>
      <p:grpSp>
        <p:nvGrpSpPr>
          <p:cNvPr id="442" name="Shape 442"/>
          <p:cNvGrpSpPr/>
          <p:nvPr/>
        </p:nvGrpSpPr>
        <p:grpSpPr>
          <a:xfrm>
            <a:off x="3987800" y="673100"/>
            <a:ext cx="2501900" cy="2540000"/>
            <a:chOff x="3987800" y="673100"/>
            <a:chExt cx="2501900" cy="2540000"/>
          </a:xfrm>
        </p:grpSpPr>
        <p:sp>
          <p:nvSpPr>
            <p:cNvPr id="443" name="Shape 443"/>
            <p:cNvSpPr/>
            <p:nvPr/>
          </p:nvSpPr>
          <p:spPr>
            <a:xfrm>
              <a:off x="3987800" y="2235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44" name="Shape 444"/>
            <p:cNvSpPr/>
            <p:nvPr/>
          </p:nvSpPr>
          <p:spPr>
            <a:xfrm>
              <a:off x="4216400" y="19812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45" name="Shape 445"/>
            <p:cNvSpPr/>
            <p:nvPr/>
          </p:nvSpPr>
          <p:spPr>
            <a:xfrm>
              <a:off x="4546600" y="14478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46" name="Shape 446"/>
            <p:cNvSpPr/>
            <p:nvPr/>
          </p:nvSpPr>
          <p:spPr>
            <a:xfrm>
              <a:off x="4851400" y="800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47" name="Shape 447"/>
            <p:cNvSpPr/>
            <p:nvPr/>
          </p:nvSpPr>
          <p:spPr>
            <a:xfrm>
              <a:off x="5016500" y="6731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pic>
        <p:nvPicPr>
          <p:cNvPr id="452" name="Shape 452"/>
          <p:cNvPicPr preferRelativeResize="0"/>
          <p:nvPr/>
        </p:nvPicPr>
        <p:blipFill rotWithShape="1">
          <a:blip r:embed="rId3">
            <a:alphaModFix/>
          </a:blip>
          <a:srcRect b="0" l="0" r="0" t="0"/>
          <a:stretch/>
        </p:blipFill>
        <p:spPr>
          <a:xfrm>
            <a:off x="1456726" y="644026"/>
            <a:ext cx="5031160" cy="2526439"/>
          </a:xfrm>
          <a:prstGeom prst="rect">
            <a:avLst/>
          </a:prstGeom>
          <a:noFill/>
          <a:ln>
            <a:noFill/>
          </a:ln>
        </p:spPr>
      </p:pic>
      <p:pic>
        <p:nvPicPr>
          <p:cNvPr descr="3DBrain.png" id="453" name="Shape 453"/>
          <p:cNvPicPr preferRelativeResize="0"/>
          <p:nvPr/>
        </p:nvPicPr>
        <p:blipFill rotWithShape="1">
          <a:blip r:embed="rId4">
            <a:alphaModFix/>
          </a:blip>
          <a:srcRect b="9629" l="15828" r="16499" t="23519"/>
          <a:stretch/>
        </p:blipFill>
        <p:spPr>
          <a:xfrm>
            <a:off x="3378200" y="101600"/>
            <a:ext cx="1447800" cy="1247389"/>
          </a:xfrm>
          <a:prstGeom prst="rect">
            <a:avLst/>
          </a:prstGeom>
          <a:noFill/>
          <a:ln>
            <a:noFill/>
          </a:ln>
        </p:spPr>
      </p:pic>
      <p:pic>
        <p:nvPicPr>
          <p:cNvPr descr="3DBrain.png" id="454" name="Shape 454"/>
          <p:cNvPicPr preferRelativeResize="0"/>
          <p:nvPr/>
        </p:nvPicPr>
        <p:blipFill rotWithShape="1">
          <a:blip r:embed="rId4">
            <a:alphaModFix/>
          </a:blip>
          <a:srcRect b="9629" l="15828" r="16499" t="23519"/>
          <a:stretch/>
        </p:blipFill>
        <p:spPr>
          <a:xfrm>
            <a:off x="3111500" y="571500"/>
            <a:ext cx="1447800" cy="1247389"/>
          </a:xfrm>
          <a:prstGeom prst="rect">
            <a:avLst/>
          </a:prstGeom>
          <a:noFill/>
          <a:ln>
            <a:noFill/>
          </a:ln>
        </p:spPr>
      </p:pic>
      <p:pic>
        <p:nvPicPr>
          <p:cNvPr descr="3DBrain.png" id="455" name="Shape 455"/>
          <p:cNvPicPr preferRelativeResize="0"/>
          <p:nvPr/>
        </p:nvPicPr>
        <p:blipFill rotWithShape="1">
          <a:blip r:embed="rId4">
            <a:alphaModFix/>
          </a:blip>
          <a:srcRect b="9629" l="15828" r="16499" t="23519"/>
          <a:stretch/>
        </p:blipFill>
        <p:spPr>
          <a:xfrm>
            <a:off x="2781300" y="1066800"/>
            <a:ext cx="1447800" cy="1247389"/>
          </a:xfrm>
          <a:prstGeom prst="rect">
            <a:avLst/>
          </a:prstGeom>
          <a:noFill/>
          <a:ln>
            <a:noFill/>
          </a:ln>
        </p:spPr>
      </p:pic>
      <p:pic>
        <p:nvPicPr>
          <p:cNvPr descr="3DBrain.png" id="456" name="Shape 456"/>
          <p:cNvPicPr preferRelativeResize="0"/>
          <p:nvPr/>
        </p:nvPicPr>
        <p:blipFill rotWithShape="1">
          <a:blip r:embed="rId4">
            <a:alphaModFix/>
          </a:blip>
          <a:srcRect b="9629" l="15828" r="16499" t="23519"/>
          <a:stretch/>
        </p:blipFill>
        <p:spPr>
          <a:xfrm>
            <a:off x="2463800" y="1549400"/>
            <a:ext cx="1447800" cy="1247389"/>
          </a:xfrm>
          <a:prstGeom prst="rect">
            <a:avLst/>
          </a:prstGeom>
          <a:noFill/>
          <a:ln>
            <a:noFill/>
          </a:ln>
        </p:spPr>
      </p:pic>
      <p:graphicFrame>
        <p:nvGraphicFramePr>
          <p:cNvPr id="457" name="Shape 457"/>
          <p:cNvGraphicFramePr/>
          <p:nvPr/>
        </p:nvGraphicFramePr>
        <p:xfrm>
          <a:off x="2698750" y="3794125"/>
          <a:ext cx="3000000" cy="3000000"/>
        </p:xfrm>
        <a:graphic>
          <a:graphicData uri="http://schemas.openxmlformats.org/drawingml/2006/table">
            <a:tbl>
              <a:tblPr bandRow="1" firstRow="1">
                <a:noFill/>
                <a:tableStyleId>{935FCD10-439C-43A9-8E19-4C1B45F838BB}</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A5A5A5"/>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0C0C0C"/>
                    </a:solidFill>
                  </a:tcPr>
                </a:tc>
              </a:tr>
            </a:tbl>
          </a:graphicData>
        </a:graphic>
      </p:graphicFrame>
      <p:sp>
        <p:nvSpPr>
          <p:cNvPr id="458" name="Shape 458"/>
          <p:cNvSpPr txBox="1"/>
          <p:nvPr/>
        </p:nvSpPr>
        <p:spPr>
          <a:xfrm>
            <a:off x="4229100" y="32385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Block 2</a:t>
            </a:r>
          </a:p>
        </p:txBody>
      </p:sp>
      <p:sp>
        <p:nvSpPr>
          <p:cNvPr id="459" name="Shape 459"/>
          <p:cNvSpPr/>
          <p:nvPr/>
        </p:nvSpPr>
        <p:spPr>
          <a:xfrm>
            <a:off x="2019300" y="2387600"/>
            <a:ext cx="1473200" cy="977900"/>
          </a:xfrm>
          <a:prstGeom prst="rect">
            <a:avLst/>
          </a:prstGeom>
          <a:solidFill>
            <a:schemeClr val="lt1"/>
          </a:solidFill>
          <a:ln cap="flat" cmpd="sng" w="9525">
            <a:solidFill>
              <a:schemeClr val="l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60" name="Shape 460"/>
          <p:cNvSpPr txBox="1"/>
          <p:nvPr/>
        </p:nvSpPr>
        <p:spPr>
          <a:xfrm>
            <a:off x="2298700" y="3276600"/>
            <a:ext cx="85665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rgbClr val="7F7F7F"/>
                </a:solidFill>
                <a:latin typeface="Calibri"/>
                <a:ea typeface="Calibri"/>
                <a:cs typeface="Calibri"/>
                <a:sym typeface="Calibri"/>
              </a:rPr>
              <a:t>Block 1</a:t>
            </a:r>
          </a:p>
        </p:txBody>
      </p:sp>
      <p:pic>
        <p:nvPicPr>
          <p:cNvPr descr="3DBrain.png" id="461" name="Shape 461"/>
          <p:cNvPicPr preferRelativeResize="0"/>
          <p:nvPr/>
        </p:nvPicPr>
        <p:blipFill rotWithShape="1">
          <a:blip r:embed="rId4">
            <a:alphaModFix/>
          </a:blip>
          <a:srcRect b="9629" l="15828" r="16499" t="23519"/>
          <a:stretch/>
        </p:blipFill>
        <p:spPr>
          <a:xfrm>
            <a:off x="2171700" y="2006600"/>
            <a:ext cx="1447800" cy="12473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Shape 467"/>
          <p:cNvSpPr txBox="1"/>
          <p:nvPr>
            <p:ph type="title"/>
          </p:nvPr>
        </p:nvSpPr>
        <p:spPr>
          <a:xfrm>
            <a:off x="0" y="29882"/>
            <a:ext cx="7886700" cy="775252"/>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The two matrices we have today</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Shape 473"/>
          <p:cNvSpPr txBox="1"/>
          <p:nvPr>
            <p:ph type="title"/>
          </p:nvPr>
        </p:nvSpPr>
        <p:spPr>
          <a:xfrm>
            <a:off x="0" y="29882"/>
            <a:ext cx="7886700" cy="775252"/>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The two matrices we have today</a:t>
            </a:r>
          </a:p>
        </p:txBody>
      </p:sp>
      <p:grpSp>
        <p:nvGrpSpPr>
          <p:cNvPr id="474" name="Shape 474"/>
          <p:cNvGrpSpPr/>
          <p:nvPr/>
        </p:nvGrpSpPr>
        <p:grpSpPr>
          <a:xfrm>
            <a:off x="2300232" y="1025451"/>
            <a:ext cx="4087365" cy="5550228"/>
            <a:chOff x="2300232" y="1025451"/>
            <a:chExt cx="4087365" cy="5550228"/>
          </a:xfrm>
        </p:grpSpPr>
        <p:pic>
          <p:nvPicPr>
            <p:cNvPr id="475" name="Shape 475"/>
            <p:cNvPicPr preferRelativeResize="0"/>
            <p:nvPr/>
          </p:nvPicPr>
          <p:blipFill rotWithShape="1">
            <a:blip r:embed="rId3">
              <a:alphaModFix/>
            </a:blip>
            <a:srcRect b="59636" l="0" r="0" t="20060"/>
            <a:stretch/>
          </p:blipFill>
          <p:spPr>
            <a:xfrm>
              <a:off x="2691992" y="2220338"/>
              <a:ext cx="3590855" cy="561976"/>
            </a:xfrm>
            <a:prstGeom prst="rect">
              <a:avLst/>
            </a:prstGeom>
            <a:noFill/>
            <a:ln>
              <a:noFill/>
            </a:ln>
          </p:spPr>
        </p:pic>
        <p:pic>
          <p:nvPicPr>
            <p:cNvPr id="476" name="Shape 476"/>
            <p:cNvPicPr preferRelativeResize="0"/>
            <p:nvPr/>
          </p:nvPicPr>
          <p:blipFill rotWithShape="1">
            <a:blip r:embed="rId3">
              <a:alphaModFix/>
            </a:blip>
            <a:srcRect b="79940" l="0" r="0" t="0"/>
            <a:stretch/>
          </p:blipFill>
          <p:spPr>
            <a:xfrm>
              <a:off x="2691992" y="1665101"/>
              <a:ext cx="3590855" cy="555237"/>
            </a:xfrm>
            <a:prstGeom prst="rect">
              <a:avLst/>
            </a:prstGeom>
            <a:noFill/>
            <a:ln>
              <a:noFill/>
            </a:ln>
          </p:spPr>
        </p:pic>
        <p:pic>
          <p:nvPicPr>
            <p:cNvPr id="477" name="Shape 477"/>
            <p:cNvPicPr preferRelativeResize="0"/>
            <p:nvPr/>
          </p:nvPicPr>
          <p:blipFill rotWithShape="1">
            <a:blip r:embed="rId3">
              <a:alphaModFix/>
            </a:blip>
            <a:srcRect b="40902" l="0" r="0" t="39332"/>
            <a:stretch/>
          </p:blipFill>
          <p:spPr>
            <a:xfrm>
              <a:off x="2691992" y="3278912"/>
              <a:ext cx="3590855" cy="547061"/>
            </a:xfrm>
            <a:prstGeom prst="rect">
              <a:avLst/>
            </a:prstGeom>
            <a:noFill/>
            <a:ln>
              <a:noFill/>
            </a:ln>
          </p:spPr>
        </p:pic>
        <p:pic>
          <p:nvPicPr>
            <p:cNvPr id="478" name="Shape 478"/>
            <p:cNvPicPr preferRelativeResize="0"/>
            <p:nvPr/>
          </p:nvPicPr>
          <p:blipFill rotWithShape="1">
            <a:blip r:embed="rId3">
              <a:alphaModFix/>
            </a:blip>
            <a:srcRect b="18934" l="0" r="0" t="60761"/>
            <a:stretch/>
          </p:blipFill>
          <p:spPr>
            <a:xfrm>
              <a:off x="2691992" y="4385114"/>
              <a:ext cx="3590855" cy="561977"/>
            </a:xfrm>
            <a:prstGeom prst="rect">
              <a:avLst/>
            </a:prstGeom>
            <a:noFill/>
            <a:ln>
              <a:noFill/>
            </a:ln>
          </p:spPr>
        </p:pic>
        <p:pic>
          <p:nvPicPr>
            <p:cNvPr id="479" name="Shape 479"/>
            <p:cNvPicPr preferRelativeResize="0"/>
            <p:nvPr/>
          </p:nvPicPr>
          <p:blipFill rotWithShape="1">
            <a:blip r:embed="rId3">
              <a:alphaModFix/>
            </a:blip>
            <a:srcRect b="0" l="0" r="0" t="81066"/>
            <a:stretch/>
          </p:blipFill>
          <p:spPr>
            <a:xfrm>
              <a:off x="2691992" y="2782128"/>
              <a:ext cx="3590855" cy="524059"/>
            </a:xfrm>
            <a:prstGeom prst="rect">
              <a:avLst/>
            </a:prstGeom>
            <a:noFill/>
            <a:ln>
              <a:noFill/>
            </a:ln>
          </p:spPr>
        </p:pic>
        <p:pic>
          <p:nvPicPr>
            <p:cNvPr id="480" name="Shape 480"/>
            <p:cNvPicPr preferRelativeResize="0"/>
            <p:nvPr/>
          </p:nvPicPr>
          <p:blipFill rotWithShape="1">
            <a:blip r:embed="rId3">
              <a:alphaModFix/>
            </a:blip>
            <a:srcRect b="79940" l="0" r="0" t="0"/>
            <a:stretch/>
          </p:blipFill>
          <p:spPr>
            <a:xfrm>
              <a:off x="2691992" y="3829877"/>
              <a:ext cx="3590855" cy="555237"/>
            </a:xfrm>
            <a:prstGeom prst="rect">
              <a:avLst/>
            </a:prstGeom>
            <a:noFill/>
            <a:ln>
              <a:noFill/>
            </a:ln>
          </p:spPr>
        </p:pic>
        <p:pic>
          <p:nvPicPr>
            <p:cNvPr id="481" name="Shape 481"/>
            <p:cNvPicPr preferRelativeResize="0"/>
            <p:nvPr/>
          </p:nvPicPr>
          <p:blipFill rotWithShape="1">
            <a:blip r:embed="rId3">
              <a:alphaModFix/>
            </a:blip>
            <a:srcRect b="0" l="0" r="0" t="81066"/>
            <a:stretch/>
          </p:blipFill>
          <p:spPr>
            <a:xfrm>
              <a:off x="2691992" y="4946904"/>
              <a:ext cx="3590855" cy="524059"/>
            </a:xfrm>
            <a:prstGeom prst="rect">
              <a:avLst/>
            </a:prstGeom>
            <a:noFill/>
            <a:ln>
              <a:noFill/>
            </a:ln>
          </p:spPr>
        </p:pic>
        <p:pic>
          <p:nvPicPr>
            <p:cNvPr id="482" name="Shape 482"/>
            <p:cNvPicPr preferRelativeResize="0"/>
            <p:nvPr/>
          </p:nvPicPr>
          <p:blipFill rotWithShape="1">
            <a:blip r:embed="rId3">
              <a:alphaModFix/>
            </a:blip>
            <a:srcRect b="39236" l="0" r="0" t="39332"/>
            <a:stretch/>
          </p:blipFill>
          <p:spPr>
            <a:xfrm>
              <a:off x="2691992" y="5447827"/>
              <a:ext cx="3590855" cy="593153"/>
            </a:xfrm>
            <a:prstGeom prst="rect">
              <a:avLst/>
            </a:prstGeom>
            <a:noFill/>
            <a:ln>
              <a:noFill/>
            </a:ln>
          </p:spPr>
        </p:pic>
        <p:pic>
          <p:nvPicPr>
            <p:cNvPr id="483" name="Shape 483"/>
            <p:cNvPicPr preferRelativeResize="0"/>
            <p:nvPr/>
          </p:nvPicPr>
          <p:blipFill rotWithShape="1">
            <a:blip r:embed="rId3">
              <a:alphaModFix/>
            </a:blip>
            <a:srcRect b="59636" l="0" r="0" t="20060"/>
            <a:stretch/>
          </p:blipFill>
          <p:spPr>
            <a:xfrm>
              <a:off x="2691992" y="6013703"/>
              <a:ext cx="3590855" cy="561976"/>
            </a:xfrm>
            <a:prstGeom prst="rect">
              <a:avLst/>
            </a:prstGeom>
            <a:noFill/>
            <a:ln>
              <a:noFill/>
            </a:ln>
          </p:spPr>
        </p:pic>
        <p:sp>
          <p:nvSpPr>
            <p:cNvPr id="484" name="Shape 484"/>
            <p:cNvSpPr txBox="1"/>
            <p:nvPr/>
          </p:nvSpPr>
          <p:spPr>
            <a:xfrm>
              <a:off x="2300232" y="2372241"/>
              <a:ext cx="242374" cy="313932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485" name="Shape 485"/>
            <p:cNvSpPr txBox="1"/>
            <p:nvPr/>
          </p:nvSpPr>
          <p:spPr>
            <a:xfrm rot="-2349781">
              <a:off x="2623535" y="1231766"/>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p>
          </p:txBody>
        </p:sp>
        <p:sp>
          <p:nvSpPr>
            <p:cNvPr id="486" name="Shape 486"/>
            <p:cNvSpPr txBox="1"/>
            <p:nvPr/>
          </p:nvSpPr>
          <p:spPr>
            <a:xfrm rot="-2349781">
              <a:off x="3260843" y="1231767"/>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p>
          </p:txBody>
        </p:sp>
        <p:sp>
          <p:nvSpPr>
            <p:cNvPr id="487" name="Shape 487"/>
            <p:cNvSpPr txBox="1"/>
            <p:nvPr/>
          </p:nvSpPr>
          <p:spPr>
            <a:xfrm rot="-2349781">
              <a:off x="5574356" y="1231768"/>
              <a:ext cx="78476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p>
          </p:txBody>
        </p:sp>
        <p:sp>
          <p:nvSpPr>
            <p:cNvPr id="488" name="Shape 488"/>
            <p:cNvSpPr txBox="1"/>
            <p:nvPr/>
          </p:nvSpPr>
          <p:spPr>
            <a:xfrm>
              <a:off x="4180259" y="1223750"/>
              <a:ext cx="10550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  </a:t>
              </a:r>
            </a:p>
          </p:txBody>
        </p:sp>
      </p:grpSp>
      <p:sp>
        <p:nvSpPr>
          <p:cNvPr id="489" name="Shape 489"/>
          <p:cNvSpPr txBox="1"/>
          <p:nvPr/>
        </p:nvSpPr>
        <p:spPr>
          <a:xfrm>
            <a:off x="2120608" y="1573387"/>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a:t>
            </a:r>
          </a:p>
        </p:txBody>
      </p:sp>
      <p:sp>
        <p:nvSpPr>
          <p:cNvPr id="490" name="Shape 490"/>
          <p:cNvSpPr txBox="1"/>
          <p:nvPr/>
        </p:nvSpPr>
        <p:spPr>
          <a:xfrm>
            <a:off x="2120608" y="1782921"/>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TR2</a:t>
            </a:r>
          </a:p>
        </p:txBody>
      </p:sp>
      <p:sp>
        <p:nvSpPr>
          <p:cNvPr id="491" name="Shape 491"/>
          <p:cNvSpPr txBox="1"/>
          <p:nvPr/>
        </p:nvSpPr>
        <p:spPr>
          <a:xfrm>
            <a:off x="2120608" y="2012774"/>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TR3</a:t>
            </a:r>
          </a:p>
        </p:txBody>
      </p:sp>
      <p:sp>
        <p:nvSpPr>
          <p:cNvPr id="492" name="Shape 492"/>
          <p:cNvSpPr txBox="1"/>
          <p:nvPr/>
        </p:nvSpPr>
        <p:spPr>
          <a:xfrm>
            <a:off x="1886569" y="6022174"/>
            <a:ext cx="77296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TR164</a:t>
            </a:r>
          </a:p>
        </p:txBody>
      </p:sp>
      <p:sp>
        <p:nvSpPr>
          <p:cNvPr id="493" name="Shape 493"/>
          <p:cNvSpPr txBox="1"/>
          <p:nvPr/>
        </p:nvSpPr>
        <p:spPr>
          <a:xfrm>
            <a:off x="1886569" y="6252901"/>
            <a:ext cx="77296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TR165</a:t>
            </a:r>
          </a:p>
        </p:txBody>
      </p:sp>
      <p:cxnSp>
        <p:nvCxnSpPr>
          <p:cNvPr id="494" name="Shape 494"/>
          <p:cNvCxnSpPr/>
          <p:nvPr/>
        </p:nvCxnSpPr>
        <p:spPr>
          <a:xfrm>
            <a:off x="586409" y="1699591"/>
            <a:ext cx="0" cy="4641574"/>
          </a:xfrm>
          <a:prstGeom prst="straightConnector1">
            <a:avLst/>
          </a:prstGeom>
          <a:noFill/>
          <a:ln cap="flat" cmpd="sng" w="38100">
            <a:solidFill>
              <a:schemeClr val="accent6"/>
            </a:solidFill>
            <a:prstDash val="solid"/>
            <a:miter lim="800000"/>
            <a:headEnd len="med" w="med" type="none"/>
            <a:tailEnd len="lg" w="lg" type="stealth"/>
          </a:ln>
        </p:spPr>
      </p:cxnSp>
      <p:sp>
        <p:nvSpPr>
          <p:cNvPr id="495" name="Shape 495"/>
          <p:cNvSpPr txBox="1"/>
          <p:nvPr/>
        </p:nvSpPr>
        <p:spPr>
          <a:xfrm rot="-5400000">
            <a:off x="-19877" y="3299791"/>
            <a:ext cx="64953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Time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txBox="1"/>
          <p:nvPr>
            <p:ph type="title"/>
          </p:nvPr>
        </p:nvSpPr>
        <p:spPr>
          <a:xfrm>
            <a:off x="0" y="29882"/>
            <a:ext cx="7886700" cy="775252"/>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The two matrices we have today</a:t>
            </a:r>
          </a:p>
        </p:txBody>
      </p:sp>
      <p:cxnSp>
        <p:nvCxnSpPr>
          <p:cNvPr id="502" name="Shape 502"/>
          <p:cNvCxnSpPr/>
          <p:nvPr/>
        </p:nvCxnSpPr>
        <p:spPr>
          <a:xfrm>
            <a:off x="586409" y="1699591"/>
            <a:ext cx="0" cy="4641574"/>
          </a:xfrm>
          <a:prstGeom prst="straightConnector1">
            <a:avLst/>
          </a:prstGeom>
          <a:noFill/>
          <a:ln cap="flat" cmpd="sng" w="38100">
            <a:solidFill>
              <a:schemeClr val="accent6"/>
            </a:solidFill>
            <a:prstDash val="solid"/>
            <a:miter lim="800000"/>
            <a:headEnd len="med" w="med" type="none"/>
            <a:tailEnd len="lg" w="lg" type="stealth"/>
          </a:ln>
        </p:spPr>
      </p:cxnSp>
      <p:sp>
        <p:nvSpPr>
          <p:cNvPr id="503" name="Shape 503"/>
          <p:cNvSpPr txBox="1"/>
          <p:nvPr/>
        </p:nvSpPr>
        <p:spPr>
          <a:xfrm rot="-5400000">
            <a:off x="-19877" y="3299791"/>
            <a:ext cx="64953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Time</a:t>
            </a:r>
          </a:p>
        </p:txBody>
      </p:sp>
      <p:grpSp>
        <p:nvGrpSpPr>
          <p:cNvPr id="504" name="Shape 504"/>
          <p:cNvGrpSpPr/>
          <p:nvPr/>
        </p:nvGrpSpPr>
        <p:grpSpPr>
          <a:xfrm>
            <a:off x="2300232" y="1025451"/>
            <a:ext cx="4087365" cy="5550228"/>
            <a:chOff x="2300232" y="1025451"/>
            <a:chExt cx="4087365" cy="5550228"/>
          </a:xfrm>
        </p:grpSpPr>
        <p:pic>
          <p:nvPicPr>
            <p:cNvPr id="505" name="Shape 505"/>
            <p:cNvPicPr preferRelativeResize="0"/>
            <p:nvPr/>
          </p:nvPicPr>
          <p:blipFill rotWithShape="1">
            <a:blip r:embed="rId3">
              <a:alphaModFix/>
            </a:blip>
            <a:srcRect b="59636" l="0" r="0" t="20060"/>
            <a:stretch/>
          </p:blipFill>
          <p:spPr>
            <a:xfrm>
              <a:off x="2691992" y="2220338"/>
              <a:ext cx="3590855" cy="561976"/>
            </a:xfrm>
            <a:prstGeom prst="rect">
              <a:avLst/>
            </a:prstGeom>
            <a:noFill/>
            <a:ln>
              <a:noFill/>
            </a:ln>
          </p:spPr>
        </p:pic>
        <p:pic>
          <p:nvPicPr>
            <p:cNvPr id="506" name="Shape 506"/>
            <p:cNvPicPr preferRelativeResize="0"/>
            <p:nvPr/>
          </p:nvPicPr>
          <p:blipFill rotWithShape="1">
            <a:blip r:embed="rId3">
              <a:alphaModFix/>
            </a:blip>
            <a:srcRect b="79940" l="0" r="0" t="0"/>
            <a:stretch/>
          </p:blipFill>
          <p:spPr>
            <a:xfrm>
              <a:off x="2691992" y="1665101"/>
              <a:ext cx="3590855" cy="555237"/>
            </a:xfrm>
            <a:prstGeom prst="rect">
              <a:avLst/>
            </a:prstGeom>
            <a:noFill/>
            <a:ln>
              <a:noFill/>
            </a:ln>
          </p:spPr>
        </p:pic>
        <p:pic>
          <p:nvPicPr>
            <p:cNvPr id="507" name="Shape 507"/>
            <p:cNvPicPr preferRelativeResize="0"/>
            <p:nvPr/>
          </p:nvPicPr>
          <p:blipFill rotWithShape="1">
            <a:blip r:embed="rId3">
              <a:alphaModFix/>
            </a:blip>
            <a:srcRect b="40902" l="0" r="0" t="39332"/>
            <a:stretch/>
          </p:blipFill>
          <p:spPr>
            <a:xfrm>
              <a:off x="2691992" y="3278912"/>
              <a:ext cx="3590855" cy="547061"/>
            </a:xfrm>
            <a:prstGeom prst="rect">
              <a:avLst/>
            </a:prstGeom>
            <a:noFill/>
            <a:ln>
              <a:noFill/>
            </a:ln>
          </p:spPr>
        </p:pic>
        <p:pic>
          <p:nvPicPr>
            <p:cNvPr id="508" name="Shape 508"/>
            <p:cNvPicPr preferRelativeResize="0"/>
            <p:nvPr/>
          </p:nvPicPr>
          <p:blipFill rotWithShape="1">
            <a:blip r:embed="rId3">
              <a:alphaModFix/>
            </a:blip>
            <a:srcRect b="18934" l="0" r="0" t="60761"/>
            <a:stretch/>
          </p:blipFill>
          <p:spPr>
            <a:xfrm>
              <a:off x="2691992" y="4385114"/>
              <a:ext cx="3590855" cy="561977"/>
            </a:xfrm>
            <a:prstGeom prst="rect">
              <a:avLst/>
            </a:prstGeom>
            <a:noFill/>
            <a:ln>
              <a:noFill/>
            </a:ln>
          </p:spPr>
        </p:pic>
        <p:pic>
          <p:nvPicPr>
            <p:cNvPr id="509" name="Shape 509"/>
            <p:cNvPicPr preferRelativeResize="0"/>
            <p:nvPr/>
          </p:nvPicPr>
          <p:blipFill rotWithShape="1">
            <a:blip r:embed="rId3">
              <a:alphaModFix/>
            </a:blip>
            <a:srcRect b="0" l="0" r="0" t="81066"/>
            <a:stretch/>
          </p:blipFill>
          <p:spPr>
            <a:xfrm>
              <a:off x="2691992" y="2782128"/>
              <a:ext cx="3590855" cy="524059"/>
            </a:xfrm>
            <a:prstGeom prst="rect">
              <a:avLst/>
            </a:prstGeom>
            <a:noFill/>
            <a:ln>
              <a:noFill/>
            </a:ln>
          </p:spPr>
        </p:pic>
        <p:pic>
          <p:nvPicPr>
            <p:cNvPr id="510" name="Shape 510"/>
            <p:cNvPicPr preferRelativeResize="0"/>
            <p:nvPr/>
          </p:nvPicPr>
          <p:blipFill rotWithShape="1">
            <a:blip r:embed="rId3">
              <a:alphaModFix/>
            </a:blip>
            <a:srcRect b="79940" l="0" r="0" t="0"/>
            <a:stretch/>
          </p:blipFill>
          <p:spPr>
            <a:xfrm>
              <a:off x="2691992" y="3829877"/>
              <a:ext cx="3590855" cy="555237"/>
            </a:xfrm>
            <a:prstGeom prst="rect">
              <a:avLst/>
            </a:prstGeom>
            <a:noFill/>
            <a:ln>
              <a:noFill/>
            </a:ln>
          </p:spPr>
        </p:pic>
        <p:pic>
          <p:nvPicPr>
            <p:cNvPr id="511" name="Shape 511"/>
            <p:cNvPicPr preferRelativeResize="0"/>
            <p:nvPr/>
          </p:nvPicPr>
          <p:blipFill rotWithShape="1">
            <a:blip r:embed="rId3">
              <a:alphaModFix/>
            </a:blip>
            <a:srcRect b="0" l="0" r="0" t="81066"/>
            <a:stretch/>
          </p:blipFill>
          <p:spPr>
            <a:xfrm>
              <a:off x="2691992" y="4946904"/>
              <a:ext cx="3590855" cy="524059"/>
            </a:xfrm>
            <a:prstGeom prst="rect">
              <a:avLst/>
            </a:prstGeom>
            <a:noFill/>
            <a:ln>
              <a:noFill/>
            </a:ln>
          </p:spPr>
        </p:pic>
        <p:pic>
          <p:nvPicPr>
            <p:cNvPr id="512" name="Shape 512"/>
            <p:cNvPicPr preferRelativeResize="0"/>
            <p:nvPr/>
          </p:nvPicPr>
          <p:blipFill rotWithShape="1">
            <a:blip r:embed="rId3">
              <a:alphaModFix/>
            </a:blip>
            <a:srcRect b="39236" l="0" r="0" t="39332"/>
            <a:stretch/>
          </p:blipFill>
          <p:spPr>
            <a:xfrm>
              <a:off x="2691992" y="5447827"/>
              <a:ext cx="3590855" cy="593153"/>
            </a:xfrm>
            <a:prstGeom prst="rect">
              <a:avLst/>
            </a:prstGeom>
            <a:noFill/>
            <a:ln>
              <a:noFill/>
            </a:ln>
          </p:spPr>
        </p:pic>
        <p:pic>
          <p:nvPicPr>
            <p:cNvPr id="513" name="Shape 513"/>
            <p:cNvPicPr preferRelativeResize="0"/>
            <p:nvPr/>
          </p:nvPicPr>
          <p:blipFill rotWithShape="1">
            <a:blip r:embed="rId3">
              <a:alphaModFix/>
            </a:blip>
            <a:srcRect b="59636" l="0" r="0" t="20060"/>
            <a:stretch/>
          </p:blipFill>
          <p:spPr>
            <a:xfrm>
              <a:off x="2691992" y="6013703"/>
              <a:ext cx="3590855" cy="561976"/>
            </a:xfrm>
            <a:prstGeom prst="rect">
              <a:avLst/>
            </a:prstGeom>
            <a:noFill/>
            <a:ln>
              <a:noFill/>
            </a:ln>
          </p:spPr>
        </p:pic>
        <p:sp>
          <p:nvSpPr>
            <p:cNvPr id="514" name="Shape 514"/>
            <p:cNvSpPr txBox="1"/>
            <p:nvPr/>
          </p:nvSpPr>
          <p:spPr>
            <a:xfrm>
              <a:off x="2300232" y="2372241"/>
              <a:ext cx="242374" cy="313932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515" name="Shape 515"/>
            <p:cNvSpPr txBox="1"/>
            <p:nvPr/>
          </p:nvSpPr>
          <p:spPr>
            <a:xfrm rot="-2349781">
              <a:off x="2623535" y="1231766"/>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p>
          </p:txBody>
        </p:sp>
        <p:sp>
          <p:nvSpPr>
            <p:cNvPr id="516" name="Shape 516"/>
            <p:cNvSpPr txBox="1"/>
            <p:nvPr/>
          </p:nvSpPr>
          <p:spPr>
            <a:xfrm rot="-2349781">
              <a:off x="3260843" y="1231767"/>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p>
          </p:txBody>
        </p:sp>
        <p:sp>
          <p:nvSpPr>
            <p:cNvPr id="517" name="Shape 517"/>
            <p:cNvSpPr txBox="1"/>
            <p:nvPr/>
          </p:nvSpPr>
          <p:spPr>
            <a:xfrm rot="-2349781">
              <a:off x="5574356" y="1231768"/>
              <a:ext cx="78476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p>
          </p:txBody>
        </p:sp>
        <p:sp>
          <p:nvSpPr>
            <p:cNvPr id="518" name="Shape 518"/>
            <p:cNvSpPr txBox="1"/>
            <p:nvPr/>
          </p:nvSpPr>
          <p:spPr>
            <a:xfrm>
              <a:off x="4180259" y="1223750"/>
              <a:ext cx="10550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  </a:t>
              </a:r>
            </a:p>
          </p:txBody>
        </p:sp>
      </p:grpSp>
      <p:sp>
        <p:nvSpPr>
          <p:cNvPr id="519" name="Shape 519"/>
          <p:cNvSpPr txBox="1"/>
          <p:nvPr/>
        </p:nvSpPr>
        <p:spPr>
          <a:xfrm>
            <a:off x="2120608" y="1573387"/>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a:t>
            </a:r>
          </a:p>
        </p:txBody>
      </p:sp>
      <p:sp>
        <p:nvSpPr>
          <p:cNvPr id="520" name="Shape 520"/>
          <p:cNvSpPr txBox="1"/>
          <p:nvPr/>
        </p:nvSpPr>
        <p:spPr>
          <a:xfrm>
            <a:off x="2120608" y="1782921"/>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TR2</a:t>
            </a:r>
          </a:p>
        </p:txBody>
      </p:sp>
      <p:sp>
        <p:nvSpPr>
          <p:cNvPr id="521" name="Shape 521"/>
          <p:cNvSpPr txBox="1"/>
          <p:nvPr/>
        </p:nvSpPr>
        <p:spPr>
          <a:xfrm>
            <a:off x="2120608" y="2012774"/>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TR3</a:t>
            </a:r>
          </a:p>
        </p:txBody>
      </p:sp>
      <p:sp>
        <p:nvSpPr>
          <p:cNvPr id="522" name="Shape 522"/>
          <p:cNvSpPr txBox="1"/>
          <p:nvPr/>
        </p:nvSpPr>
        <p:spPr>
          <a:xfrm>
            <a:off x="1886569" y="6022174"/>
            <a:ext cx="77296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TR164</a:t>
            </a:r>
          </a:p>
        </p:txBody>
      </p:sp>
      <p:sp>
        <p:nvSpPr>
          <p:cNvPr id="523" name="Shape 523"/>
          <p:cNvSpPr txBox="1"/>
          <p:nvPr/>
        </p:nvSpPr>
        <p:spPr>
          <a:xfrm>
            <a:off x="1886569" y="6252901"/>
            <a:ext cx="77296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TR165</a:t>
            </a:r>
          </a:p>
        </p:txBody>
      </p:sp>
      <p:sp>
        <p:nvSpPr>
          <p:cNvPr id="524" name="Shape 524"/>
          <p:cNvSpPr txBox="1"/>
          <p:nvPr/>
        </p:nvSpPr>
        <p:spPr>
          <a:xfrm>
            <a:off x="729440" y="1753117"/>
            <a:ext cx="1425390" cy="369332"/>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Word Block 1</a:t>
            </a:r>
          </a:p>
        </p:txBody>
      </p:sp>
      <p:sp>
        <p:nvSpPr>
          <p:cNvPr id="525" name="Shape 525"/>
          <p:cNvSpPr txBox="1"/>
          <p:nvPr/>
        </p:nvSpPr>
        <p:spPr>
          <a:xfrm>
            <a:off x="804749" y="6062835"/>
            <a:ext cx="1274773" cy="646331"/>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ScramWord</a:t>
            </a:r>
          </a:p>
          <a:p>
            <a:pPr indent="0" lvl="0" marL="0" marR="0" rtl="0" algn="ctr">
              <a:spcBef>
                <a:spcPts val="0"/>
              </a:spcBef>
              <a:buNone/>
            </a:pPr>
            <a:r>
              <a:rPr lang="en-US" sz="1800">
                <a:solidFill>
                  <a:schemeClr val="dk1"/>
                </a:solidFill>
                <a:latin typeface="Calibri"/>
                <a:ea typeface="Calibri"/>
                <a:cs typeface="Calibri"/>
                <a:sym typeface="Calibri"/>
              </a:rPr>
              <a:t> Block 6</a:t>
            </a:r>
          </a:p>
        </p:txBody>
      </p:sp>
      <p:sp>
        <p:nvSpPr>
          <p:cNvPr id="526" name="Shape 526"/>
          <p:cNvSpPr txBox="1"/>
          <p:nvPr/>
        </p:nvSpPr>
        <p:spPr>
          <a:xfrm>
            <a:off x="804749" y="2220338"/>
            <a:ext cx="1274773" cy="646331"/>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ScramWord</a:t>
            </a:r>
          </a:p>
          <a:p>
            <a:pPr indent="0" lvl="0" marL="0" marR="0" rtl="0" algn="ctr">
              <a:spcBef>
                <a:spcPts val="0"/>
              </a:spcBef>
              <a:buNone/>
            </a:pPr>
            <a:r>
              <a:rPr lang="en-US" sz="1800">
                <a:solidFill>
                  <a:schemeClr val="dk1"/>
                </a:solidFill>
                <a:latin typeface="Calibri"/>
                <a:ea typeface="Calibri"/>
                <a:cs typeface="Calibri"/>
                <a:sym typeface="Calibri"/>
              </a:rPr>
              <a:t> Block 1</a:t>
            </a:r>
          </a:p>
        </p:txBody>
      </p:sp>
      <p:sp>
        <p:nvSpPr>
          <p:cNvPr id="527" name="Shape 527"/>
          <p:cNvSpPr txBox="1"/>
          <p:nvPr/>
        </p:nvSpPr>
        <p:spPr>
          <a:xfrm>
            <a:off x="858482" y="2850958"/>
            <a:ext cx="1167307" cy="369332"/>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Fix Block 1</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ph type="title"/>
          </p:nvPr>
        </p:nvSpPr>
        <p:spPr>
          <a:xfrm>
            <a:off x="0" y="29882"/>
            <a:ext cx="7886700" cy="775252"/>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The two matrices we have today</a:t>
            </a:r>
          </a:p>
        </p:txBody>
      </p:sp>
      <p:graphicFrame>
        <p:nvGraphicFramePr>
          <p:cNvPr id="534" name="Shape 534"/>
          <p:cNvGraphicFramePr/>
          <p:nvPr/>
        </p:nvGraphicFramePr>
        <p:xfrm>
          <a:off x="6494054" y="1670152"/>
          <a:ext cx="3000000" cy="3000000"/>
        </p:xfrm>
        <a:graphic>
          <a:graphicData uri="http://schemas.openxmlformats.org/drawingml/2006/table">
            <a:tbl>
              <a:tblPr bandRow="1" firstRow="1">
                <a:noFill/>
                <a:tableStyleId>{88CC7284-17C6-4F87-B917-4D39E31CF26C}</a:tableStyleId>
              </a:tblPr>
              <a:tblGrid>
                <a:gridCol w="365750"/>
                <a:gridCol w="365750"/>
                <a:gridCol w="365750"/>
                <a:gridCol w="365750"/>
                <a:gridCol w="365750"/>
              </a:tblGrid>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535" name="Shape 535"/>
          <p:cNvSpPr txBox="1"/>
          <p:nvPr/>
        </p:nvSpPr>
        <p:spPr>
          <a:xfrm rot="-2349781">
            <a:off x="6617670" y="1230141"/>
            <a:ext cx="657168"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Words</a:t>
            </a:r>
          </a:p>
        </p:txBody>
      </p:sp>
      <p:sp>
        <p:nvSpPr>
          <p:cNvPr id="536" name="Shape 536"/>
          <p:cNvSpPr txBox="1"/>
          <p:nvPr/>
        </p:nvSpPr>
        <p:spPr>
          <a:xfrm rot="-2349781">
            <a:off x="6889157" y="1081974"/>
            <a:ext cx="1126399"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ScrambWord</a:t>
            </a:r>
          </a:p>
        </p:txBody>
      </p:sp>
      <p:sp>
        <p:nvSpPr>
          <p:cNvPr id="537" name="Shape 537"/>
          <p:cNvSpPr txBox="1"/>
          <p:nvPr/>
        </p:nvSpPr>
        <p:spPr>
          <a:xfrm rot="-2349781">
            <a:off x="7330394" y="1204711"/>
            <a:ext cx="737702"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Objects</a:t>
            </a:r>
          </a:p>
        </p:txBody>
      </p:sp>
      <p:sp>
        <p:nvSpPr>
          <p:cNvPr id="538" name="Shape 538"/>
          <p:cNvSpPr txBox="1"/>
          <p:nvPr/>
        </p:nvSpPr>
        <p:spPr>
          <a:xfrm rot="-2349781">
            <a:off x="7644965" y="1127915"/>
            <a:ext cx="980910"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ScrambObj</a:t>
            </a:r>
          </a:p>
        </p:txBody>
      </p:sp>
      <p:sp>
        <p:nvSpPr>
          <p:cNvPr id="539" name="Shape 539"/>
          <p:cNvSpPr txBox="1"/>
          <p:nvPr/>
        </p:nvSpPr>
        <p:spPr>
          <a:xfrm rot="-2349781">
            <a:off x="8178666" y="1315563"/>
            <a:ext cx="386644"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Fix</a:t>
            </a:r>
          </a:p>
        </p:txBody>
      </p:sp>
      <p:cxnSp>
        <p:nvCxnSpPr>
          <p:cNvPr id="540" name="Shape 540"/>
          <p:cNvCxnSpPr/>
          <p:nvPr/>
        </p:nvCxnSpPr>
        <p:spPr>
          <a:xfrm>
            <a:off x="586409" y="1699591"/>
            <a:ext cx="0" cy="4641574"/>
          </a:xfrm>
          <a:prstGeom prst="straightConnector1">
            <a:avLst/>
          </a:prstGeom>
          <a:noFill/>
          <a:ln cap="flat" cmpd="sng" w="38100">
            <a:solidFill>
              <a:schemeClr val="accent6"/>
            </a:solidFill>
            <a:prstDash val="solid"/>
            <a:miter lim="800000"/>
            <a:headEnd len="med" w="med" type="none"/>
            <a:tailEnd len="lg" w="lg" type="stealth"/>
          </a:ln>
        </p:spPr>
      </p:cxnSp>
      <p:sp>
        <p:nvSpPr>
          <p:cNvPr id="541" name="Shape 541"/>
          <p:cNvSpPr txBox="1"/>
          <p:nvPr/>
        </p:nvSpPr>
        <p:spPr>
          <a:xfrm rot="-5400000">
            <a:off x="-19877" y="3299791"/>
            <a:ext cx="64953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Time</a:t>
            </a:r>
          </a:p>
        </p:txBody>
      </p:sp>
      <p:grpSp>
        <p:nvGrpSpPr>
          <p:cNvPr id="542" name="Shape 542"/>
          <p:cNvGrpSpPr/>
          <p:nvPr/>
        </p:nvGrpSpPr>
        <p:grpSpPr>
          <a:xfrm>
            <a:off x="2300232" y="1025451"/>
            <a:ext cx="4087365" cy="5550228"/>
            <a:chOff x="2300232" y="1025451"/>
            <a:chExt cx="4087365" cy="5550228"/>
          </a:xfrm>
        </p:grpSpPr>
        <p:pic>
          <p:nvPicPr>
            <p:cNvPr id="543" name="Shape 543"/>
            <p:cNvPicPr preferRelativeResize="0"/>
            <p:nvPr/>
          </p:nvPicPr>
          <p:blipFill rotWithShape="1">
            <a:blip r:embed="rId3">
              <a:alphaModFix/>
            </a:blip>
            <a:srcRect b="59636" l="0" r="0" t="20060"/>
            <a:stretch/>
          </p:blipFill>
          <p:spPr>
            <a:xfrm>
              <a:off x="2691992" y="2220338"/>
              <a:ext cx="3590855" cy="561976"/>
            </a:xfrm>
            <a:prstGeom prst="rect">
              <a:avLst/>
            </a:prstGeom>
            <a:noFill/>
            <a:ln>
              <a:noFill/>
            </a:ln>
          </p:spPr>
        </p:pic>
        <p:pic>
          <p:nvPicPr>
            <p:cNvPr id="544" name="Shape 544"/>
            <p:cNvPicPr preferRelativeResize="0"/>
            <p:nvPr/>
          </p:nvPicPr>
          <p:blipFill rotWithShape="1">
            <a:blip r:embed="rId3">
              <a:alphaModFix/>
            </a:blip>
            <a:srcRect b="79940" l="0" r="0" t="0"/>
            <a:stretch/>
          </p:blipFill>
          <p:spPr>
            <a:xfrm>
              <a:off x="2691992" y="1665101"/>
              <a:ext cx="3590855" cy="555237"/>
            </a:xfrm>
            <a:prstGeom prst="rect">
              <a:avLst/>
            </a:prstGeom>
            <a:noFill/>
            <a:ln>
              <a:noFill/>
            </a:ln>
          </p:spPr>
        </p:pic>
        <p:pic>
          <p:nvPicPr>
            <p:cNvPr id="545" name="Shape 545"/>
            <p:cNvPicPr preferRelativeResize="0"/>
            <p:nvPr/>
          </p:nvPicPr>
          <p:blipFill rotWithShape="1">
            <a:blip r:embed="rId3">
              <a:alphaModFix/>
            </a:blip>
            <a:srcRect b="40902" l="0" r="0" t="39332"/>
            <a:stretch/>
          </p:blipFill>
          <p:spPr>
            <a:xfrm>
              <a:off x="2691992" y="3278912"/>
              <a:ext cx="3590855" cy="547061"/>
            </a:xfrm>
            <a:prstGeom prst="rect">
              <a:avLst/>
            </a:prstGeom>
            <a:noFill/>
            <a:ln>
              <a:noFill/>
            </a:ln>
          </p:spPr>
        </p:pic>
        <p:pic>
          <p:nvPicPr>
            <p:cNvPr id="546" name="Shape 546"/>
            <p:cNvPicPr preferRelativeResize="0"/>
            <p:nvPr/>
          </p:nvPicPr>
          <p:blipFill rotWithShape="1">
            <a:blip r:embed="rId3">
              <a:alphaModFix/>
            </a:blip>
            <a:srcRect b="18934" l="0" r="0" t="60761"/>
            <a:stretch/>
          </p:blipFill>
          <p:spPr>
            <a:xfrm>
              <a:off x="2691992" y="4385114"/>
              <a:ext cx="3590855" cy="561977"/>
            </a:xfrm>
            <a:prstGeom prst="rect">
              <a:avLst/>
            </a:prstGeom>
            <a:noFill/>
            <a:ln>
              <a:noFill/>
            </a:ln>
          </p:spPr>
        </p:pic>
        <p:pic>
          <p:nvPicPr>
            <p:cNvPr id="547" name="Shape 547"/>
            <p:cNvPicPr preferRelativeResize="0"/>
            <p:nvPr/>
          </p:nvPicPr>
          <p:blipFill rotWithShape="1">
            <a:blip r:embed="rId3">
              <a:alphaModFix/>
            </a:blip>
            <a:srcRect b="0" l="0" r="0" t="81066"/>
            <a:stretch/>
          </p:blipFill>
          <p:spPr>
            <a:xfrm>
              <a:off x="2691992" y="2782128"/>
              <a:ext cx="3590855" cy="524059"/>
            </a:xfrm>
            <a:prstGeom prst="rect">
              <a:avLst/>
            </a:prstGeom>
            <a:noFill/>
            <a:ln>
              <a:noFill/>
            </a:ln>
          </p:spPr>
        </p:pic>
        <p:pic>
          <p:nvPicPr>
            <p:cNvPr id="548" name="Shape 548"/>
            <p:cNvPicPr preferRelativeResize="0"/>
            <p:nvPr/>
          </p:nvPicPr>
          <p:blipFill rotWithShape="1">
            <a:blip r:embed="rId3">
              <a:alphaModFix/>
            </a:blip>
            <a:srcRect b="79940" l="0" r="0" t="0"/>
            <a:stretch/>
          </p:blipFill>
          <p:spPr>
            <a:xfrm>
              <a:off x="2691992" y="3829877"/>
              <a:ext cx="3590855" cy="555237"/>
            </a:xfrm>
            <a:prstGeom prst="rect">
              <a:avLst/>
            </a:prstGeom>
            <a:noFill/>
            <a:ln>
              <a:noFill/>
            </a:ln>
          </p:spPr>
        </p:pic>
        <p:pic>
          <p:nvPicPr>
            <p:cNvPr id="549" name="Shape 549"/>
            <p:cNvPicPr preferRelativeResize="0"/>
            <p:nvPr/>
          </p:nvPicPr>
          <p:blipFill rotWithShape="1">
            <a:blip r:embed="rId3">
              <a:alphaModFix/>
            </a:blip>
            <a:srcRect b="0" l="0" r="0" t="81066"/>
            <a:stretch/>
          </p:blipFill>
          <p:spPr>
            <a:xfrm>
              <a:off x="2691992" y="4946904"/>
              <a:ext cx="3590855" cy="524059"/>
            </a:xfrm>
            <a:prstGeom prst="rect">
              <a:avLst/>
            </a:prstGeom>
            <a:noFill/>
            <a:ln>
              <a:noFill/>
            </a:ln>
          </p:spPr>
        </p:pic>
        <p:pic>
          <p:nvPicPr>
            <p:cNvPr id="550" name="Shape 550"/>
            <p:cNvPicPr preferRelativeResize="0"/>
            <p:nvPr/>
          </p:nvPicPr>
          <p:blipFill rotWithShape="1">
            <a:blip r:embed="rId3">
              <a:alphaModFix/>
            </a:blip>
            <a:srcRect b="39236" l="0" r="0" t="39332"/>
            <a:stretch/>
          </p:blipFill>
          <p:spPr>
            <a:xfrm>
              <a:off x="2691992" y="5447827"/>
              <a:ext cx="3590855" cy="593153"/>
            </a:xfrm>
            <a:prstGeom prst="rect">
              <a:avLst/>
            </a:prstGeom>
            <a:noFill/>
            <a:ln>
              <a:noFill/>
            </a:ln>
          </p:spPr>
        </p:pic>
        <p:pic>
          <p:nvPicPr>
            <p:cNvPr id="551" name="Shape 551"/>
            <p:cNvPicPr preferRelativeResize="0"/>
            <p:nvPr/>
          </p:nvPicPr>
          <p:blipFill rotWithShape="1">
            <a:blip r:embed="rId3">
              <a:alphaModFix/>
            </a:blip>
            <a:srcRect b="59636" l="0" r="0" t="20060"/>
            <a:stretch/>
          </p:blipFill>
          <p:spPr>
            <a:xfrm>
              <a:off x="2691992" y="6013703"/>
              <a:ext cx="3590855" cy="561976"/>
            </a:xfrm>
            <a:prstGeom prst="rect">
              <a:avLst/>
            </a:prstGeom>
            <a:noFill/>
            <a:ln>
              <a:noFill/>
            </a:ln>
          </p:spPr>
        </p:pic>
        <p:sp>
          <p:nvSpPr>
            <p:cNvPr id="552" name="Shape 552"/>
            <p:cNvSpPr txBox="1"/>
            <p:nvPr/>
          </p:nvSpPr>
          <p:spPr>
            <a:xfrm>
              <a:off x="2300232" y="2372241"/>
              <a:ext cx="242374" cy="313932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553" name="Shape 553"/>
            <p:cNvSpPr txBox="1"/>
            <p:nvPr/>
          </p:nvSpPr>
          <p:spPr>
            <a:xfrm rot="-2349781">
              <a:off x="2623535" y="1231766"/>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p>
          </p:txBody>
        </p:sp>
        <p:sp>
          <p:nvSpPr>
            <p:cNvPr id="554" name="Shape 554"/>
            <p:cNvSpPr txBox="1"/>
            <p:nvPr/>
          </p:nvSpPr>
          <p:spPr>
            <a:xfrm rot="-2349781">
              <a:off x="3260843" y="1231767"/>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p>
          </p:txBody>
        </p:sp>
        <p:sp>
          <p:nvSpPr>
            <p:cNvPr id="555" name="Shape 555"/>
            <p:cNvSpPr txBox="1"/>
            <p:nvPr/>
          </p:nvSpPr>
          <p:spPr>
            <a:xfrm rot="-2349781">
              <a:off x="5574356" y="1231768"/>
              <a:ext cx="78476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p>
          </p:txBody>
        </p:sp>
        <p:sp>
          <p:nvSpPr>
            <p:cNvPr id="556" name="Shape 556"/>
            <p:cNvSpPr txBox="1"/>
            <p:nvPr/>
          </p:nvSpPr>
          <p:spPr>
            <a:xfrm>
              <a:off x="4180259" y="1223750"/>
              <a:ext cx="10550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  </a:t>
              </a:r>
            </a:p>
          </p:txBody>
        </p:sp>
      </p:grpSp>
      <p:sp>
        <p:nvSpPr>
          <p:cNvPr id="557" name="Shape 557"/>
          <p:cNvSpPr txBox="1"/>
          <p:nvPr/>
        </p:nvSpPr>
        <p:spPr>
          <a:xfrm>
            <a:off x="2120608" y="1573387"/>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a:t>
            </a:r>
          </a:p>
        </p:txBody>
      </p:sp>
      <p:sp>
        <p:nvSpPr>
          <p:cNvPr id="558" name="Shape 558"/>
          <p:cNvSpPr txBox="1"/>
          <p:nvPr/>
        </p:nvSpPr>
        <p:spPr>
          <a:xfrm>
            <a:off x="2120608" y="1782921"/>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TR2</a:t>
            </a:r>
          </a:p>
        </p:txBody>
      </p:sp>
      <p:sp>
        <p:nvSpPr>
          <p:cNvPr id="559" name="Shape 559"/>
          <p:cNvSpPr txBox="1"/>
          <p:nvPr/>
        </p:nvSpPr>
        <p:spPr>
          <a:xfrm>
            <a:off x="2120608" y="2012774"/>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TR3</a:t>
            </a:r>
          </a:p>
        </p:txBody>
      </p:sp>
      <p:sp>
        <p:nvSpPr>
          <p:cNvPr id="560" name="Shape 560"/>
          <p:cNvSpPr txBox="1"/>
          <p:nvPr/>
        </p:nvSpPr>
        <p:spPr>
          <a:xfrm>
            <a:off x="1886569" y="6022174"/>
            <a:ext cx="77296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TR164</a:t>
            </a:r>
          </a:p>
        </p:txBody>
      </p:sp>
      <p:sp>
        <p:nvSpPr>
          <p:cNvPr id="561" name="Shape 561"/>
          <p:cNvSpPr txBox="1"/>
          <p:nvPr/>
        </p:nvSpPr>
        <p:spPr>
          <a:xfrm>
            <a:off x="1886569" y="6252901"/>
            <a:ext cx="77296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TR165</a:t>
            </a:r>
          </a:p>
        </p:txBody>
      </p:sp>
      <p:sp>
        <p:nvSpPr>
          <p:cNvPr id="562" name="Shape 562"/>
          <p:cNvSpPr txBox="1"/>
          <p:nvPr/>
        </p:nvSpPr>
        <p:spPr>
          <a:xfrm>
            <a:off x="729440" y="1753117"/>
            <a:ext cx="1425390" cy="369332"/>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Word Block 1</a:t>
            </a:r>
          </a:p>
        </p:txBody>
      </p:sp>
      <p:sp>
        <p:nvSpPr>
          <p:cNvPr id="563" name="Shape 563"/>
          <p:cNvSpPr txBox="1"/>
          <p:nvPr/>
        </p:nvSpPr>
        <p:spPr>
          <a:xfrm>
            <a:off x="804749" y="6062835"/>
            <a:ext cx="1274773" cy="646331"/>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ScramWord</a:t>
            </a:r>
          </a:p>
          <a:p>
            <a:pPr indent="0" lvl="0" marL="0" marR="0" rtl="0" algn="ctr">
              <a:spcBef>
                <a:spcPts val="0"/>
              </a:spcBef>
              <a:buNone/>
            </a:pPr>
            <a:r>
              <a:rPr lang="en-US" sz="1800">
                <a:solidFill>
                  <a:schemeClr val="dk1"/>
                </a:solidFill>
                <a:latin typeface="Calibri"/>
                <a:ea typeface="Calibri"/>
                <a:cs typeface="Calibri"/>
                <a:sym typeface="Calibri"/>
              </a:rPr>
              <a:t> Block 6</a:t>
            </a:r>
          </a:p>
        </p:txBody>
      </p:sp>
      <p:sp>
        <p:nvSpPr>
          <p:cNvPr id="564" name="Shape 564"/>
          <p:cNvSpPr txBox="1"/>
          <p:nvPr/>
        </p:nvSpPr>
        <p:spPr>
          <a:xfrm>
            <a:off x="804749" y="2220338"/>
            <a:ext cx="1274773" cy="646331"/>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ScramWord</a:t>
            </a:r>
          </a:p>
          <a:p>
            <a:pPr indent="0" lvl="0" marL="0" marR="0" rtl="0" algn="ctr">
              <a:spcBef>
                <a:spcPts val="0"/>
              </a:spcBef>
              <a:buNone/>
            </a:pPr>
            <a:r>
              <a:rPr lang="en-US" sz="1800">
                <a:solidFill>
                  <a:schemeClr val="dk1"/>
                </a:solidFill>
                <a:latin typeface="Calibri"/>
                <a:ea typeface="Calibri"/>
                <a:cs typeface="Calibri"/>
                <a:sym typeface="Calibri"/>
              </a:rPr>
              <a:t> Block 1</a:t>
            </a:r>
          </a:p>
        </p:txBody>
      </p:sp>
      <p:sp>
        <p:nvSpPr>
          <p:cNvPr id="565" name="Shape 565"/>
          <p:cNvSpPr txBox="1"/>
          <p:nvPr/>
        </p:nvSpPr>
        <p:spPr>
          <a:xfrm>
            <a:off x="858482" y="2850958"/>
            <a:ext cx="1167307" cy="369332"/>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Fix Block 1</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Two Ways</a:t>
            </a:r>
          </a:p>
        </p:txBody>
      </p:sp>
      <p:sp>
        <p:nvSpPr>
          <p:cNvPr id="571" name="Shape 571"/>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PLSGui way</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“Black box” approach</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How we do it in R</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We’re making cardboard, building, and then painting boxes!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Shape 57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Two Ways</a:t>
            </a:r>
          </a:p>
        </p:txBody>
      </p:sp>
      <p:sp>
        <p:nvSpPr>
          <p:cNvPr id="577" name="Shape 577"/>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Same type of PLS: mean centered</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a.k.a. barycentric discriminant</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PLSGui</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Which formats the data one way</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Treating it as a block design then average</a:t>
            </a:r>
          </a:p>
          <a:p>
            <a:pPr indent="-228600" lvl="0" marL="228600" marR="0" rtl="0" algn="l">
              <a:lnSpc>
                <a:spcPct val="90000"/>
              </a:lnSpc>
              <a:spcBef>
                <a:spcPts val="1000"/>
              </a:spcBef>
              <a:spcAft>
                <a:spcPts val="0"/>
              </a:spcAft>
              <a:buClr>
                <a:srgbClr val="7F7F7F"/>
              </a:buClr>
              <a:buSzPts val="2800"/>
              <a:buFont typeface="Arial"/>
              <a:buChar char="•"/>
            </a:pPr>
            <a:r>
              <a:rPr b="0" i="0" lang="en-US" sz="2800" u="none" cap="none" strike="noStrike">
                <a:solidFill>
                  <a:srgbClr val="7F7F7F"/>
                </a:solidFill>
                <a:latin typeface="Calibri"/>
                <a:ea typeface="Calibri"/>
                <a:cs typeface="Calibri"/>
                <a:sym typeface="Calibri"/>
              </a:rPr>
              <a:t>R</a:t>
            </a:r>
          </a:p>
          <a:p>
            <a:pPr indent="-228600" lvl="1" marL="685800" marR="0" rtl="0" algn="l">
              <a:lnSpc>
                <a:spcPct val="90000"/>
              </a:lnSpc>
              <a:spcBef>
                <a:spcPts val="500"/>
              </a:spcBef>
              <a:spcAft>
                <a:spcPts val="0"/>
              </a:spcAft>
              <a:buClr>
                <a:srgbClr val="7F7F7F"/>
              </a:buClr>
              <a:buSzPts val="2400"/>
              <a:buFont typeface="Arial"/>
              <a:buChar char="•"/>
            </a:pPr>
            <a:r>
              <a:rPr b="0" i="0" lang="en-US" sz="2400" u="none" cap="none" strike="noStrike">
                <a:solidFill>
                  <a:srgbClr val="7F7F7F"/>
                </a:solidFill>
                <a:latin typeface="Calibri"/>
                <a:ea typeface="Calibri"/>
                <a:cs typeface="Calibri"/>
                <a:sym typeface="Calibri"/>
              </a:rPr>
              <a:t>Which formats the data a slightly different way</a:t>
            </a:r>
          </a:p>
          <a:p>
            <a:pPr indent="-228600" lvl="1" marL="685800" marR="0" rtl="0" algn="l">
              <a:lnSpc>
                <a:spcPct val="90000"/>
              </a:lnSpc>
              <a:spcBef>
                <a:spcPts val="500"/>
              </a:spcBef>
              <a:buClr>
                <a:srgbClr val="7F7F7F"/>
              </a:buClr>
              <a:buSzPts val="2400"/>
              <a:buFont typeface="Arial"/>
              <a:buChar char="•"/>
            </a:pPr>
            <a:r>
              <a:rPr b="0" i="0" lang="en-US" sz="2400" u="none" cap="none" strike="noStrike">
                <a:solidFill>
                  <a:srgbClr val="7F7F7F"/>
                </a:solidFill>
                <a:latin typeface="Calibri"/>
                <a:ea typeface="Calibri"/>
                <a:cs typeface="Calibri"/>
                <a:sym typeface="Calibri"/>
              </a:rPr>
              <a:t>Treating it as event related then average</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PLSgui Pipeline</a:t>
            </a:r>
          </a:p>
        </p:txBody>
      </p:sp>
      <p:sp>
        <p:nvSpPr>
          <p:cNvPr id="583" name="Shape 583"/>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406400" lvl="0" marL="228600" marR="0" rtl="0" algn="l">
              <a:lnSpc>
                <a:spcPct val="8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What we need to do:</a:t>
            </a:r>
          </a:p>
          <a:p>
            <a:pPr indent="-514350" lvl="0" marL="514350" marR="0" rtl="0" algn="l">
              <a:lnSpc>
                <a:spcPct val="80000"/>
              </a:lnSpc>
              <a:spcBef>
                <a:spcPts val="100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Create individual datafiles (datamats) for each participant</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fMRIsessiondata.mat files</a:t>
            </a:r>
          </a:p>
          <a:p>
            <a:pPr indent="-228600" lvl="2" marL="1143000" marR="0" rtl="0" algn="l">
              <a:lnSpc>
                <a:spcPct val="8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specifying time series files, condition onsets and durations, and additional preprocessing steps</a:t>
            </a:r>
          </a:p>
          <a:p>
            <a:pPr indent="-228600" lvl="1" marL="685800" marR="0" rtl="0" algn="l">
              <a:lnSpc>
                <a:spcPct val="8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514350" lvl="0" marL="514350" marR="0" rtl="0" algn="l">
              <a:lnSpc>
                <a:spcPct val="80000"/>
              </a:lnSpc>
              <a:spcBef>
                <a:spcPts val="100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Run chosen PLS analysis</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fMRIresult.mat file</a:t>
            </a:r>
          </a:p>
          <a:p>
            <a:pPr indent="-228600" lvl="1" marL="685800" marR="0" rtl="0" algn="l">
              <a:lnSpc>
                <a:spcPct val="8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514350" lvl="0" marL="514350" marR="0" rtl="0" algn="l">
              <a:lnSpc>
                <a:spcPct val="80000"/>
              </a:lnSpc>
              <a:spcBef>
                <a:spcPts val="1000"/>
              </a:spcBef>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View your results and interpret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pic>
        <p:nvPicPr>
          <p:cNvPr id="588" name="Shape 588"/>
          <p:cNvPicPr preferRelativeResize="0"/>
          <p:nvPr/>
        </p:nvPicPr>
        <p:blipFill rotWithShape="1">
          <a:blip r:embed="rId3">
            <a:alphaModFix/>
          </a:blip>
          <a:srcRect b="0" l="0" r="0" t="0"/>
          <a:stretch/>
        </p:blipFill>
        <p:spPr>
          <a:xfrm>
            <a:off x="0" y="994088"/>
            <a:ext cx="9144000" cy="4869824"/>
          </a:xfrm>
          <a:prstGeom prst="rect">
            <a:avLst/>
          </a:prstGeom>
          <a:noFill/>
          <a:ln>
            <a:noFill/>
          </a:ln>
        </p:spPr>
      </p:pic>
      <p:sp>
        <p:nvSpPr>
          <p:cNvPr id="589" name="Shape 589"/>
          <p:cNvSpPr/>
          <p:nvPr/>
        </p:nvSpPr>
        <p:spPr>
          <a:xfrm>
            <a:off x="1246909" y="2921330"/>
            <a:ext cx="6709559" cy="653143"/>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Two Ways – baby example</a:t>
            </a:r>
          </a:p>
        </p:txBody>
      </p:sp>
      <p:sp>
        <p:nvSpPr>
          <p:cNvPr id="107" name="Shape 107"/>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Single subject, single run design</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Same type of PLS: mean centered</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a.k.a. barycentric discriminant</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PLSGui</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Which formats the data one way</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Treating it as a block design then average</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Which formats the data a slightly different way</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Treating it as event related then average</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pic>
        <p:nvPicPr>
          <p:cNvPr id="595" name="Shape 595"/>
          <p:cNvPicPr preferRelativeResize="0"/>
          <p:nvPr/>
        </p:nvPicPr>
        <p:blipFill rotWithShape="1">
          <a:blip r:embed="rId3">
            <a:alphaModFix/>
          </a:blip>
          <a:srcRect b="0" l="0" r="0" t="0"/>
          <a:stretch/>
        </p:blipFill>
        <p:spPr>
          <a:xfrm>
            <a:off x="0" y="1356306"/>
            <a:ext cx="9144000" cy="4145387"/>
          </a:xfrm>
          <a:prstGeom prst="rect">
            <a:avLst/>
          </a:prstGeom>
          <a:noFill/>
          <a:ln>
            <a:noFill/>
          </a:ln>
        </p:spPr>
      </p:pic>
      <p:sp>
        <p:nvSpPr>
          <p:cNvPr id="596" name="Shape 596"/>
          <p:cNvSpPr/>
          <p:nvPr/>
        </p:nvSpPr>
        <p:spPr>
          <a:xfrm>
            <a:off x="1752765" y="2619764"/>
            <a:ext cx="3568265" cy="590355"/>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597" name="Shape 597"/>
          <p:cNvSpPr/>
          <p:nvPr/>
        </p:nvSpPr>
        <p:spPr>
          <a:xfrm>
            <a:off x="1165863" y="3783840"/>
            <a:ext cx="2384733" cy="590355"/>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598" name="Shape 598"/>
          <p:cNvSpPr/>
          <p:nvPr/>
        </p:nvSpPr>
        <p:spPr>
          <a:xfrm>
            <a:off x="3555625" y="3910519"/>
            <a:ext cx="2018324" cy="379380"/>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pic>
        <p:nvPicPr>
          <p:cNvPr id="604" name="Shape 604"/>
          <p:cNvPicPr preferRelativeResize="0"/>
          <p:nvPr/>
        </p:nvPicPr>
        <p:blipFill rotWithShape="1">
          <a:blip r:embed="rId3">
            <a:alphaModFix/>
          </a:blip>
          <a:srcRect b="0" l="0" r="0" t="0"/>
          <a:stretch/>
        </p:blipFill>
        <p:spPr>
          <a:xfrm>
            <a:off x="0" y="299803"/>
            <a:ext cx="9144000" cy="6258393"/>
          </a:xfrm>
          <a:prstGeom prst="rect">
            <a:avLst/>
          </a:prstGeom>
          <a:noFill/>
          <a:ln>
            <a:noFill/>
          </a:ln>
        </p:spPr>
      </p:pic>
      <p:sp>
        <p:nvSpPr>
          <p:cNvPr id="605" name="Shape 605"/>
          <p:cNvSpPr/>
          <p:nvPr/>
        </p:nvSpPr>
        <p:spPr>
          <a:xfrm>
            <a:off x="2939540" y="752053"/>
            <a:ext cx="1992384" cy="2740176"/>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06" name="Shape 606"/>
          <p:cNvSpPr txBox="1"/>
          <p:nvPr/>
        </p:nvSpPr>
        <p:spPr>
          <a:xfrm>
            <a:off x="1817929" y="4288410"/>
            <a:ext cx="3326860" cy="646331"/>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Offset of the first reference scan from the onset (default = 0)</a:t>
            </a:r>
          </a:p>
        </p:txBody>
      </p:sp>
      <p:cxnSp>
        <p:nvCxnSpPr>
          <p:cNvPr id="607" name="Shape 607"/>
          <p:cNvCxnSpPr>
            <a:stCxn id="605" idx="2"/>
            <a:endCxn id="606" idx="0"/>
          </p:cNvCxnSpPr>
          <p:nvPr/>
        </p:nvCxnSpPr>
        <p:spPr>
          <a:xfrm flipH="1">
            <a:off x="3481232" y="3492229"/>
            <a:ext cx="454500" cy="796200"/>
          </a:xfrm>
          <a:prstGeom prst="straightConnector1">
            <a:avLst/>
          </a:prstGeom>
          <a:noFill/>
          <a:ln cap="flat" cmpd="sng" w="28575">
            <a:solidFill>
              <a:schemeClr val="accent6"/>
            </a:solidFill>
            <a:prstDash val="solid"/>
            <a:miter lim="800000"/>
            <a:headEnd len="med" w="med" type="none"/>
            <a:tailEnd len="lg" w="lg" type="stealth"/>
          </a:ln>
        </p:spPr>
      </p:cxnSp>
      <p:sp>
        <p:nvSpPr>
          <p:cNvPr id="608" name="Shape 608"/>
          <p:cNvSpPr txBox="1"/>
          <p:nvPr/>
        </p:nvSpPr>
        <p:spPr>
          <a:xfrm>
            <a:off x="0" y="159488"/>
            <a:ext cx="8023525" cy="369332"/>
          </a:xfrm>
          <a:prstGeom prst="rect">
            <a:avLst/>
          </a:prstGeom>
          <a:solidFill>
            <a:srgbClr val="E1EFD8"/>
          </a:solidFill>
          <a:ln cap="flat" cmpd="sng" w="19050">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By default, data are normalized to a reference scan (i.e., first scan of each block)</a:t>
            </a:r>
          </a:p>
        </p:txBody>
      </p:sp>
      <p:sp>
        <p:nvSpPr>
          <p:cNvPr id="609" name="Shape 609"/>
          <p:cNvSpPr/>
          <p:nvPr/>
        </p:nvSpPr>
        <p:spPr>
          <a:xfrm>
            <a:off x="4840942" y="752053"/>
            <a:ext cx="1893346" cy="2740176"/>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10" name="Shape 610"/>
          <p:cNvSpPr txBox="1"/>
          <p:nvPr/>
        </p:nvSpPr>
        <p:spPr>
          <a:xfrm>
            <a:off x="5305200" y="4148561"/>
            <a:ext cx="2472579" cy="923330"/>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How many scans to be used as a reference? (default = 1)</a:t>
            </a:r>
          </a:p>
        </p:txBody>
      </p:sp>
      <p:cxnSp>
        <p:nvCxnSpPr>
          <p:cNvPr id="611" name="Shape 611"/>
          <p:cNvCxnSpPr>
            <a:stCxn id="609" idx="2"/>
            <a:endCxn id="610" idx="0"/>
          </p:cNvCxnSpPr>
          <p:nvPr/>
        </p:nvCxnSpPr>
        <p:spPr>
          <a:xfrm>
            <a:off x="5787615" y="3492229"/>
            <a:ext cx="753900" cy="6564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pic>
        <p:nvPicPr>
          <p:cNvPr id="617" name="Shape 617"/>
          <p:cNvPicPr preferRelativeResize="0"/>
          <p:nvPr/>
        </p:nvPicPr>
        <p:blipFill rotWithShape="1">
          <a:blip r:embed="rId3">
            <a:alphaModFix/>
          </a:blip>
          <a:srcRect b="0" l="0" r="0" t="0"/>
          <a:stretch/>
        </p:blipFill>
        <p:spPr>
          <a:xfrm>
            <a:off x="0" y="1356306"/>
            <a:ext cx="9144000" cy="4145387"/>
          </a:xfrm>
          <a:prstGeom prst="rect">
            <a:avLst/>
          </a:prstGeom>
          <a:noFill/>
          <a:ln>
            <a:noFill/>
          </a:ln>
        </p:spPr>
      </p:pic>
      <p:sp>
        <p:nvSpPr>
          <p:cNvPr id="618" name="Shape 618"/>
          <p:cNvSpPr/>
          <p:nvPr/>
        </p:nvSpPr>
        <p:spPr>
          <a:xfrm>
            <a:off x="1625467" y="4520005"/>
            <a:ext cx="4022298" cy="398033"/>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pic>
        <p:nvPicPr>
          <p:cNvPr id="624" name="Shape 624"/>
          <p:cNvPicPr preferRelativeResize="0"/>
          <p:nvPr/>
        </p:nvPicPr>
        <p:blipFill rotWithShape="1">
          <a:blip r:embed="rId3">
            <a:alphaModFix/>
          </a:blip>
          <a:srcRect b="0" l="0" r="0" t="0"/>
          <a:stretch/>
        </p:blipFill>
        <p:spPr>
          <a:xfrm>
            <a:off x="0" y="659694"/>
            <a:ext cx="9144000" cy="5538611"/>
          </a:xfrm>
          <a:prstGeom prst="rect">
            <a:avLst/>
          </a:prstGeom>
          <a:noFill/>
          <a:ln>
            <a:noFill/>
          </a:ln>
        </p:spPr>
      </p:pic>
      <p:pic>
        <p:nvPicPr>
          <p:cNvPr id="625" name="Shape 625"/>
          <p:cNvPicPr preferRelativeResize="0"/>
          <p:nvPr/>
        </p:nvPicPr>
        <p:blipFill rotWithShape="1">
          <a:blip r:embed="rId4">
            <a:alphaModFix/>
          </a:blip>
          <a:srcRect b="0" l="0" r="0" t="0"/>
          <a:stretch/>
        </p:blipFill>
        <p:spPr>
          <a:xfrm>
            <a:off x="5819775" y="4714875"/>
            <a:ext cx="3324225" cy="2143125"/>
          </a:xfrm>
          <a:prstGeom prst="rect">
            <a:avLst/>
          </a:prstGeom>
          <a:noFill/>
          <a:ln>
            <a:noFill/>
          </a:ln>
        </p:spPr>
      </p:pic>
      <p:sp>
        <p:nvSpPr>
          <p:cNvPr id="626" name="Shape 626"/>
          <p:cNvSpPr/>
          <p:nvPr/>
        </p:nvSpPr>
        <p:spPr>
          <a:xfrm>
            <a:off x="2097010" y="2259106"/>
            <a:ext cx="6584411" cy="311972"/>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27" name="Shape 627"/>
          <p:cNvSpPr txBox="1"/>
          <p:nvPr/>
        </p:nvSpPr>
        <p:spPr>
          <a:xfrm>
            <a:off x="5206588" y="1377095"/>
            <a:ext cx="3326860"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first </a:t>
            </a:r>
            <a:r>
              <a:rPr lang="en-US" sz="1200">
                <a:solidFill>
                  <a:schemeClr val="dk1"/>
                </a:solidFill>
                <a:latin typeface="Calibri"/>
                <a:ea typeface="Calibri"/>
                <a:cs typeface="Calibri"/>
                <a:sym typeface="Calibri"/>
              </a:rPr>
              <a:t>(in this case, only) </a:t>
            </a:r>
            <a:r>
              <a:rPr lang="en-US" sz="1800">
                <a:solidFill>
                  <a:schemeClr val="dk1"/>
                </a:solidFill>
                <a:latin typeface="Calibri"/>
                <a:ea typeface="Calibri"/>
                <a:cs typeface="Calibri"/>
                <a:sym typeface="Calibri"/>
              </a:rPr>
              <a:t>run of data</a:t>
            </a:r>
          </a:p>
        </p:txBody>
      </p:sp>
      <p:cxnSp>
        <p:nvCxnSpPr>
          <p:cNvPr id="628" name="Shape 628"/>
          <p:cNvCxnSpPr/>
          <p:nvPr/>
        </p:nvCxnSpPr>
        <p:spPr>
          <a:xfrm flipH="1" rot="10800000">
            <a:off x="4722607" y="1731981"/>
            <a:ext cx="796066" cy="537884"/>
          </a:xfrm>
          <a:prstGeom prst="straightConnector1">
            <a:avLst/>
          </a:prstGeom>
          <a:noFill/>
          <a:ln cap="flat" cmpd="sng" w="28575">
            <a:solidFill>
              <a:schemeClr val="accent6"/>
            </a:solidFill>
            <a:prstDash val="solid"/>
            <a:miter lim="800000"/>
            <a:headEnd len="med" w="med" type="none"/>
            <a:tailEnd len="lg" w="lg" type="stealth"/>
          </a:ln>
        </p:spPr>
      </p:cxnSp>
      <p:sp>
        <p:nvSpPr>
          <p:cNvPr id="629" name="Shape 629"/>
          <p:cNvSpPr/>
          <p:nvPr/>
        </p:nvSpPr>
        <p:spPr>
          <a:xfrm>
            <a:off x="850916" y="3003175"/>
            <a:ext cx="6862317" cy="923366"/>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30" name="Shape 630"/>
          <p:cNvSpPr txBox="1"/>
          <p:nvPr/>
        </p:nvSpPr>
        <p:spPr>
          <a:xfrm>
            <a:off x="324409" y="2280621"/>
            <a:ext cx="4064712" cy="584775"/>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600">
                <a:solidFill>
                  <a:schemeClr val="dk1"/>
                </a:solidFill>
                <a:latin typeface="Calibri"/>
                <a:ea typeface="Calibri"/>
                <a:cs typeface="Calibri"/>
                <a:sym typeface="Calibri"/>
              </a:rPr>
              <a:t>Block onsets and block lengths </a:t>
            </a:r>
          </a:p>
          <a:p>
            <a:pPr indent="0" lvl="0" marL="0" marR="0" rtl="0" algn="ctr">
              <a:spcBef>
                <a:spcPts val="0"/>
              </a:spcBef>
              <a:buNone/>
            </a:pPr>
            <a:r>
              <a:rPr lang="en-US" sz="1600">
                <a:solidFill>
                  <a:schemeClr val="dk1"/>
                </a:solidFill>
                <a:latin typeface="Calibri"/>
                <a:ea typeface="Calibri"/>
                <a:cs typeface="Calibri"/>
                <a:sym typeface="Calibri"/>
              </a:rPr>
              <a:t>(remember PLSgui starts indexing TRs at 0!)</a:t>
            </a:r>
          </a:p>
        </p:txBody>
      </p:sp>
      <p:sp>
        <p:nvSpPr>
          <p:cNvPr id="631" name="Shape 631"/>
          <p:cNvSpPr txBox="1"/>
          <p:nvPr/>
        </p:nvSpPr>
        <p:spPr>
          <a:xfrm>
            <a:off x="139849" y="905551"/>
            <a:ext cx="3326860"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File -&gt; Load onsets from a text file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pic>
        <p:nvPicPr>
          <p:cNvPr id="637" name="Shape 637"/>
          <p:cNvPicPr preferRelativeResize="0"/>
          <p:nvPr/>
        </p:nvPicPr>
        <p:blipFill rotWithShape="1">
          <a:blip r:embed="rId3">
            <a:alphaModFix/>
          </a:blip>
          <a:srcRect b="0" l="0" r="0" t="0"/>
          <a:stretch/>
        </p:blipFill>
        <p:spPr>
          <a:xfrm>
            <a:off x="0" y="1356306"/>
            <a:ext cx="9144000" cy="4145387"/>
          </a:xfrm>
          <a:prstGeom prst="rect">
            <a:avLst/>
          </a:prstGeom>
          <a:noFill/>
          <a:ln>
            <a:noFill/>
          </a:ln>
        </p:spPr>
      </p:pic>
      <p:sp>
        <p:nvSpPr>
          <p:cNvPr id="638" name="Shape 638"/>
          <p:cNvSpPr/>
          <p:nvPr/>
        </p:nvSpPr>
        <p:spPr>
          <a:xfrm>
            <a:off x="5786884" y="3894268"/>
            <a:ext cx="2614840" cy="398033"/>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pic>
        <p:nvPicPr>
          <p:cNvPr id="644" name="Shape 644"/>
          <p:cNvPicPr preferRelativeResize="0"/>
          <p:nvPr/>
        </p:nvPicPr>
        <p:blipFill rotWithShape="1">
          <a:blip r:embed="rId3">
            <a:alphaModFix/>
          </a:blip>
          <a:srcRect b="0" l="0" r="0" t="0"/>
          <a:stretch/>
        </p:blipFill>
        <p:spPr>
          <a:xfrm>
            <a:off x="156823" y="0"/>
            <a:ext cx="8830354" cy="6858000"/>
          </a:xfrm>
          <a:prstGeom prst="rect">
            <a:avLst/>
          </a:prstGeom>
          <a:noFill/>
          <a:ln>
            <a:noFill/>
          </a:ln>
        </p:spPr>
      </p:pic>
      <p:sp>
        <p:nvSpPr>
          <p:cNvPr id="645" name="Shape 645"/>
          <p:cNvSpPr/>
          <p:nvPr/>
        </p:nvSpPr>
        <p:spPr>
          <a:xfrm>
            <a:off x="999730" y="1129553"/>
            <a:ext cx="7111536" cy="656217"/>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46" name="Shape 646"/>
          <p:cNvSpPr txBox="1"/>
          <p:nvPr/>
        </p:nvSpPr>
        <p:spPr>
          <a:xfrm>
            <a:off x="2979754" y="376633"/>
            <a:ext cx="3593197"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User specified brain mask</a:t>
            </a:r>
          </a:p>
        </p:txBody>
      </p:sp>
      <p:cxnSp>
        <p:nvCxnSpPr>
          <p:cNvPr id="647" name="Shape 647"/>
          <p:cNvCxnSpPr>
            <a:stCxn id="645" idx="0"/>
            <a:endCxn id="646" idx="2"/>
          </p:cNvCxnSpPr>
          <p:nvPr/>
        </p:nvCxnSpPr>
        <p:spPr>
          <a:xfrm flipH="1" rot="10800000">
            <a:off x="4555498" y="745853"/>
            <a:ext cx="220800" cy="383700"/>
          </a:xfrm>
          <a:prstGeom prst="straightConnector1">
            <a:avLst/>
          </a:prstGeom>
          <a:noFill/>
          <a:ln cap="flat" cmpd="sng" w="28575">
            <a:solidFill>
              <a:schemeClr val="accent6"/>
            </a:solidFill>
            <a:prstDash val="solid"/>
            <a:miter lim="800000"/>
            <a:headEnd len="med" w="med" type="none"/>
            <a:tailEnd len="lg" w="lg" type="stealth"/>
          </a:ln>
        </p:spPr>
      </p:cxnSp>
      <p:sp>
        <p:nvSpPr>
          <p:cNvPr id="648" name="Shape 648"/>
          <p:cNvSpPr/>
          <p:nvPr/>
        </p:nvSpPr>
        <p:spPr>
          <a:xfrm>
            <a:off x="4862892" y="3615069"/>
            <a:ext cx="2356615" cy="393405"/>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49" name="Shape 649"/>
          <p:cNvSpPr/>
          <p:nvPr/>
        </p:nvSpPr>
        <p:spPr>
          <a:xfrm>
            <a:off x="826064" y="4001385"/>
            <a:ext cx="2356615" cy="393405"/>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50" name="Shape 650"/>
          <p:cNvSpPr txBox="1"/>
          <p:nvPr/>
        </p:nvSpPr>
        <p:spPr>
          <a:xfrm>
            <a:off x="4125433" y="2084133"/>
            <a:ext cx="3827721" cy="1077218"/>
          </a:xfrm>
          <a:prstGeom prst="rect">
            <a:avLst/>
          </a:prstGeom>
          <a:solidFill>
            <a:srgbClr val="E1EFD8"/>
          </a:solidFill>
          <a:ln cap="flat" cmpd="sng" w="19050">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600">
                <a:solidFill>
                  <a:schemeClr val="dk1"/>
                </a:solidFill>
                <a:latin typeface="Calibri"/>
                <a:ea typeface="Calibri"/>
                <a:cs typeface="Calibri"/>
                <a:sym typeface="Calibri"/>
              </a:rPr>
              <a:t>By default, data are normalized to a reference scan (i.e., first scan of each block). </a:t>
            </a:r>
          </a:p>
          <a:p>
            <a:pPr indent="0" lvl="0" marL="0" marR="0" rtl="0" algn="ctr">
              <a:spcBef>
                <a:spcPts val="0"/>
              </a:spcBef>
              <a:buNone/>
            </a:pPr>
            <a:r>
              <a:rPr lang="en-US" sz="1600">
                <a:solidFill>
                  <a:schemeClr val="dk1"/>
                </a:solidFill>
                <a:latin typeface="Calibri"/>
                <a:ea typeface="Calibri"/>
                <a:cs typeface="Calibri"/>
                <a:sym typeface="Calibri"/>
              </a:rPr>
              <a:t>Normalization is done by computing % signal change from the reference scan</a:t>
            </a:r>
          </a:p>
        </p:txBody>
      </p:sp>
      <p:cxnSp>
        <p:nvCxnSpPr>
          <p:cNvPr id="651" name="Shape 651"/>
          <p:cNvCxnSpPr>
            <a:stCxn id="648" idx="0"/>
            <a:endCxn id="650" idx="2"/>
          </p:cNvCxnSpPr>
          <p:nvPr/>
        </p:nvCxnSpPr>
        <p:spPr>
          <a:xfrm rot="10800000">
            <a:off x="6039400" y="3161469"/>
            <a:ext cx="1800" cy="453600"/>
          </a:xfrm>
          <a:prstGeom prst="straightConnector1">
            <a:avLst/>
          </a:prstGeom>
          <a:noFill/>
          <a:ln cap="flat" cmpd="sng" w="28575">
            <a:solidFill>
              <a:schemeClr val="accent6"/>
            </a:solidFill>
            <a:prstDash val="solid"/>
            <a:miter lim="800000"/>
            <a:headEnd len="med" w="med" type="none"/>
            <a:tailEnd len="lg" w="lg" type="stealth"/>
          </a:ln>
        </p:spPr>
      </p:cxnSp>
      <p:sp>
        <p:nvSpPr>
          <p:cNvPr id="652" name="Shape 652"/>
          <p:cNvSpPr txBox="1"/>
          <p:nvPr/>
        </p:nvSpPr>
        <p:spPr>
          <a:xfrm>
            <a:off x="365053" y="4809612"/>
            <a:ext cx="3707218" cy="830997"/>
          </a:xfrm>
          <a:prstGeom prst="rect">
            <a:avLst/>
          </a:prstGeom>
          <a:solidFill>
            <a:srgbClr val="E1EFD8"/>
          </a:solidFill>
          <a:ln cap="flat" cmpd="sng" w="19050">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600">
                <a:solidFill>
                  <a:schemeClr val="dk1"/>
                </a:solidFill>
                <a:latin typeface="Calibri"/>
                <a:ea typeface="Calibri"/>
                <a:cs typeface="Calibri"/>
                <a:sym typeface="Calibri"/>
              </a:rPr>
              <a:t>Each onset block will be considered as a separate occurrence (rather than averaging over the entire condition) </a:t>
            </a:r>
          </a:p>
        </p:txBody>
      </p:sp>
      <p:cxnSp>
        <p:nvCxnSpPr>
          <p:cNvPr id="653" name="Shape 653"/>
          <p:cNvCxnSpPr>
            <a:stCxn id="649" idx="2"/>
            <a:endCxn id="652" idx="0"/>
          </p:cNvCxnSpPr>
          <p:nvPr/>
        </p:nvCxnSpPr>
        <p:spPr>
          <a:xfrm>
            <a:off x="2004371" y="4394790"/>
            <a:ext cx="214200" cy="4149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Shape 65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Brain matrix made by PLSGui</a:t>
            </a:r>
          </a:p>
        </p:txBody>
      </p:sp>
      <p:sp>
        <p:nvSpPr>
          <p:cNvPr id="660" name="Shape 660"/>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It’s not the TR (time point) matrix anymore</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Block designs</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For each block</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Step 1: Pick a reference TR for the block</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Step 2: Compute % change in all block TRs from reference TR</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Step 3: Average all TRs in a block</a:t>
            </a:r>
          </a:p>
          <a:p>
            <a:pPr indent="-228600" lvl="0" marL="228600" marR="0" rtl="0" algn="l">
              <a:lnSpc>
                <a:spcPct val="90000"/>
              </a:lnSpc>
              <a:spcBef>
                <a:spcPts val="100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Each block belongs to a different condition</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graphicFrame>
        <p:nvGraphicFramePr>
          <p:cNvPr id="665" name="Shape 665"/>
          <p:cNvGraphicFramePr/>
          <p:nvPr/>
        </p:nvGraphicFramePr>
        <p:xfrm>
          <a:off x="2107303" y="1214862"/>
          <a:ext cx="3000000" cy="3000000"/>
        </p:xfrm>
        <a:graphic>
          <a:graphicData uri="http://schemas.openxmlformats.org/drawingml/2006/table">
            <a:tbl>
              <a:tblPr bandRow="1" firstRow="1">
                <a:noFill/>
                <a:tableStyleId>{88CC7284-17C6-4F87-B917-4D39E31CF26C}</a:tableStyleId>
              </a:tblPr>
              <a:tblGrid>
                <a:gridCol w="594350"/>
                <a:gridCol w="594350"/>
                <a:gridCol w="594350"/>
                <a:gridCol w="594350"/>
                <a:gridCol w="594350"/>
                <a:gridCol w="594350"/>
              </a:tblGrid>
              <a:tr h="182875">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r>
              <a:tr h="182875">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r>
              <a:tr h="182875">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r>
              <a:tr h="182875">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r>
            </a:tbl>
          </a:graphicData>
        </a:graphic>
      </p:graphicFrame>
      <p:sp>
        <p:nvSpPr>
          <p:cNvPr id="666" name="Shape 666"/>
          <p:cNvSpPr txBox="1"/>
          <p:nvPr/>
        </p:nvSpPr>
        <p:spPr>
          <a:xfrm rot="-2349781">
            <a:off x="2031838" y="693601"/>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p>
        </p:txBody>
      </p:sp>
      <p:sp>
        <p:nvSpPr>
          <p:cNvPr id="667" name="Shape 667"/>
          <p:cNvSpPr txBox="1"/>
          <p:nvPr/>
        </p:nvSpPr>
        <p:spPr>
          <a:xfrm rot="-2349781">
            <a:off x="2669146" y="693602"/>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p>
        </p:txBody>
      </p:sp>
      <p:sp>
        <p:nvSpPr>
          <p:cNvPr id="668" name="Shape 668"/>
          <p:cNvSpPr txBox="1"/>
          <p:nvPr/>
        </p:nvSpPr>
        <p:spPr>
          <a:xfrm rot="-2349781">
            <a:off x="4982659" y="693603"/>
            <a:ext cx="78476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p>
        </p:txBody>
      </p:sp>
      <p:sp>
        <p:nvSpPr>
          <p:cNvPr id="669" name="Shape 669"/>
          <p:cNvSpPr txBox="1"/>
          <p:nvPr/>
        </p:nvSpPr>
        <p:spPr>
          <a:xfrm>
            <a:off x="3588562" y="685585"/>
            <a:ext cx="10550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  </a:t>
            </a:r>
          </a:p>
        </p:txBody>
      </p:sp>
      <p:sp>
        <p:nvSpPr>
          <p:cNvPr id="670" name="Shape 670"/>
          <p:cNvSpPr txBox="1"/>
          <p:nvPr/>
        </p:nvSpPr>
        <p:spPr>
          <a:xfrm>
            <a:off x="854679" y="1082512"/>
            <a:ext cx="12057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Words</a:t>
            </a:r>
            <a:r>
              <a:rPr baseline="-25000" lang="en-US" sz="1800">
                <a:solidFill>
                  <a:schemeClr val="dk1"/>
                </a:solidFill>
                <a:latin typeface="Calibri"/>
                <a:ea typeface="Calibri"/>
                <a:cs typeface="Calibri"/>
                <a:sym typeface="Calibri"/>
              </a:rPr>
              <a:t>Block1</a:t>
            </a:r>
          </a:p>
        </p:txBody>
      </p:sp>
      <p:sp>
        <p:nvSpPr>
          <p:cNvPr id="671" name="Shape 671"/>
          <p:cNvSpPr txBox="1"/>
          <p:nvPr/>
        </p:nvSpPr>
        <p:spPr>
          <a:xfrm>
            <a:off x="854679" y="1964091"/>
            <a:ext cx="12057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Words</a:t>
            </a:r>
            <a:r>
              <a:rPr baseline="-25000" lang="en-US" sz="1800">
                <a:solidFill>
                  <a:schemeClr val="dk1"/>
                </a:solidFill>
                <a:latin typeface="Calibri"/>
                <a:ea typeface="Calibri"/>
                <a:cs typeface="Calibri"/>
                <a:sym typeface="Calibri"/>
              </a:rPr>
              <a:t>Block6</a:t>
            </a:r>
          </a:p>
        </p:txBody>
      </p:sp>
      <p:sp>
        <p:nvSpPr>
          <p:cNvPr id="672" name="Shape 672"/>
          <p:cNvSpPr txBox="1"/>
          <p:nvPr/>
        </p:nvSpPr>
        <p:spPr>
          <a:xfrm>
            <a:off x="158911" y="2243739"/>
            <a:ext cx="1901547"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ScrambWords</a:t>
            </a:r>
            <a:r>
              <a:rPr baseline="-25000" lang="en-US" sz="1800">
                <a:solidFill>
                  <a:schemeClr val="dk1"/>
                </a:solidFill>
                <a:latin typeface="Calibri"/>
                <a:ea typeface="Calibri"/>
                <a:cs typeface="Calibri"/>
                <a:sym typeface="Calibri"/>
              </a:rPr>
              <a:t>Block1</a:t>
            </a:r>
          </a:p>
        </p:txBody>
      </p:sp>
      <p:sp>
        <p:nvSpPr>
          <p:cNvPr id="673" name="Shape 673"/>
          <p:cNvSpPr txBox="1"/>
          <p:nvPr/>
        </p:nvSpPr>
        <p:spPr>
          <a:xfrm>
            <a:off x="752087" y="3361867"/>
            <a:ext cx="1308371"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Objects</a:t>
            </a:r>
            <a:r>
              <a:rPr baseline="-25000" lang="en-US" sz="1800">
                <a:solidFill>
                  <a:schemeClr val="dk1"/>
                </a:solidFill>
                <a:latin typeface="Calibri"/>
                <a:ea typeface="Calibri"/>
                <a:cs typeface="Calibri"/>
                <a:sym typeface="Calibri"/>
              </a:rPr>
              <a:t>Block1</a:t>
            </a:r>
          </a:p>
        </p:txBody>
      </p:sp>
      <p:sp>
        <p:nvSpPr>
          <p:cNvPr id="674" name="Shape 674"/>
          <p:cNvSpPr txBox="1"/>
          <p:nvPr/>
        </p:nvSpPr>
        <p:spPr>
          <a:xfrm>
            <a:off x="724708" y="6397884"/>
            <a:ext cx="133575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Fixation</a:t>
            </a:r>
            <a:r>
              <a:rPr baseline="-25000" lang="en-US" sz="1800">
                <a:solidFill>
                  <a:schemeClr val="dk1"/>
                </a:solidFill>
                <a:latin typeface="Calibri"/>
                <a:ea typeface="Calibri"/>
                <a:cs typeface="Calibri"/>
                <a:sym typeface="Calibri"/>
              </a:rPr>
              <a:t>Block6</a:t>
            </a:r>
          </a:p>
        </p:txBody>
      </p:sp>
      <p:sp>
        <p:nvSpPr>
          <p:cNvPr id="675" name="Shape 675"/>
          <p:cNvSpPr txBox="1"/>
          <p:nvPr/>
        </p:nvSpPr>
        <p:spPr>
          <a:xfrm>
            <a:off x="1332523" y="1190635"/>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p:txBody>
      </p:sp>
      <p:sp>
        <p:nvSpPr>
          <p:cNvPr id="676" name="Shape 676"/>
          <p:cNvSpPr txBox="1"/>
          <p:nvPr/>
        </p:nvSpPr>
        <p:spPr>
          <a:xfrm>
            <a:off x="1332523" y="2387467"/>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p:txBody>
      </p:sp>
      <p:sp>
        <p:nvSpPr>
          <p:cNvPr id="677" name="Shape 677"/>
          <p:cNvSpPr txBox="1"/>
          <p:nvPr/>
        </p:nvSpPr>
        <p:spPr>
          <a:xfrm>
            <a:off x="56320" y="4452726"/>
            <a:ext cx="200413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ScrambObjects</a:t>
            </a:r>
            <a:r>
              <a:rPr baseline="-25000" lang="en-US" sz="1800">
                <a:solidFill>
                  <a:schemeClr val="dk1"/>
                </a:solidFill>
                <a:latin typeface="Calibri"/>
                <a:ea typeface="Calibri"/>
                <a:cs typeface="Calibri"/>
                <a:sym typeface="Calibri"/>
              </a:rPr>
              <a:t>Block1</a:t>
            </a:r>
          </a:p>
        </p:txBody>
      </p:sp>
      <p:sp>
        <p:nvSpPr>
          <p:cNvPr id="678" name="Shape 678"/>
          <p:cNvSpPr txBox="1"/>
          <p:nvPr/>
        </p:nvSpPr>
        <p:spPr>
          <a:xfrm>
            <a:off x="1332523" y="3546074"/>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p:txBody>
      </p:sp>
      <p:sp>
        <p:nvSpPr>
          <p:cNvPr id="679" name="Shape 679"/>
          <p:cNvSpPr txBox="1"/>
          <p:nvPr/>
        </p:nvSpPr>
        <p:spPr>
          <a:xfrm>
            <a:off x="1332523" y="4645260"/>
            <a:ext cx="242374" cy="203132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680" name="Shape 680"/>
          <p:cNvSpPr txBox="1"/>
          <p:nvPr/>
        </p:nvSpPr>
        <p:spPr>
          <a:xfrm>
            <a:off x="0" y="116957"/>
            <a:ext cx="5709684" cy="520995"/>
          </a:xfrm>
          <a:prstGeom prst="rect">
            <a:avLst/>
          </a:prstGeom>
          <a:noFill/>
          <a:ln>
            <a:noFill/>
          </a:ln>
        </p:spPr>
        <p:txBody>
          <a:bodyPr anchorCtr="0" anchor="t" bIns="45700" lIns="91425" rIns="91425" wrap="square" tIns="45700">
            <a:noAutofit/>
          </a:bodyPr>
          <a:lstStyle/>
          <a:p>
            <a:pPr indent="-203200" lvl="0" marL="0" marR="0" rtl="0" algn="l">
              <a:lnSpc>
                <a:spcPct val="9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Our 2 matrices</a:t>
            </a:r>
            <a:r>
              <a:rPr b="0" i="0" lang="en-US" sz="3200" u="none" cap="none" strike="noStrike">
                <a:solidFill>
                  <a:schemeClr val="dk1"/>
                </a:solidFill>
                <a:latin typeface="Calibri"/>
                <a:ea typeface="Calibri"/>
                <a:cs typeface="Calibri"/>
                <a:sym typeface="Calibri"/>
              </a:rPr>
              <a:t> in PLSgui</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graphicFrame>
        <p:nvGraphicFramePr>
          <p:cNvPr id="685" name="Shape 685"/>
          <p:cNvGraphicFramePr/>
          <p:nvPr/>
        </p:nvGraphicFramePr>
        <p:xfrm>
          <a:off x="2107303" y="1214862"/>
          <a:ext cx="3000000" cy="3000000"/>
        </p:xfrm>
        <a:graphic>
          <a:graphicData uri="http://schemas.openxmlformats.org/drawingml/2006/table">
            <a:tbl>
              <a:tblPr bandRow="1" firstRow="1">
                <a:noFill/>
                <a:tableStyleId>{88CC7284-17C6-4F87-B917-4D39E31CF26C}</a:tableStyleId>
              </a:tblPr>
              <a:tblGrid>
                <a:gridCol w="594350"/>
                <a:gridCol w="594350"/>
                <a:gridCol w="594350"/>
                <a:gridCol w="594350"/>
                <a:gridCol w="594350"/>
                <a:gridCol w="594350"/>
              </a:tblGrid>
              <a:tr h="182875">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c>
                  <a:txBody>
                    <a:bodyPr>
                      <a:noAutofit/>
                    </a:bodyPr>
                    <a:lstStyle/>
                    <a:p>
                      <a:pPr indent="0" lvl="0" marL="0" marR="0" rtl="0" algn="l">
                        <a:spcBef>
                          <a:spcPts val="0"/>
                        </a:spcBef>
                        <a:buNone/>
                      </a:pPr>
                      <a:r>
                        <a:t/>
                      </a:r>
                      <a:endParaRPr sz="500"/>
                    </a:p>
                  </a:txBody>
                  <a:tcPr marT="45725" marB="45725" marR="91450" marL="91450">
                    <a:solidFill>
                      <a:srgbClr val="FFCCC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c>
                  <a:txBody>
                    <a:bodyPr>
                      <a:noAutofit/>
                    </a:bodyPr>
                    <a:lstStyle/>
                    <a:p>
                      <a:pPr indent="0" lvl="0" marL="0" marR="0" rtl="0" algn="l">
                        <a:spcBef>
                          <a:spcPts val="0"/>
                        </a:spcBef>
                        <a:buNone/>
                      </a:pPr>
                      <a:r>
                        <a:t/>
                      </a:r>
                      <a:endParaRPr sz="500"/>
                    </a:p>
                  </a:txBody>
                  <a:tcPr marT="45725" marB="45725" marR="91450" marL="91450">
                    <a:solidFill>
                      <a:srgbClr val="FF9999"/>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c>
                  <a:txBody>
                    <a:bodyPr>
                      <a:noAutofit/>
                    </a:bodyPr>
                    <a:lstStyle/>
                    <a:p>
                      <a:pPr indent="0" lvl="0" marL="0" marR="0" rtl="0" algn="l">
                        <a:spcBef>
                          <a:spcPts val="0"/>
                        </a:spcBef>
                        <a:buNone/>
                      </a:pPr>
                      <a:r>
                        <a:t/>
                      </a:r>
                      <a:endParaRPr sz="500"/>
                    </a:p>
                  </a:txBody>
                  <a:tcPr marT="45725" marB="45725" marR="91450" marL="91450">
                    <a:solidFill>
                      <a:srgbClr val="C4E0B2"/>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c>
                  <a:txBody>
                    <a:bodyPr>
                      <a:noAutofit/>
                    </a:bodyPr>
                    <a:lstStyle/>
                    <a:p>
                      <a:pPr indent="0" lvl="0" marL="0" marR="0" rtl="0" algn="l">
                        <a:spcBef>
                          <a:spcPts val="0"/>
                        </a:spcBef>
                        <a:buNone/>
                      </a:pPr>
                      <a:r>
                        <a:t/>
                      </a:r>
                      <a:endParaRPr sz="500"/>
                    </a:p>
                  </a:txBody>
                  <a:tcPr marT="45725" marB="45725" marR="91450" marL="91450">
                    <a:solidFill>
                      <a:srgbClr val="A8D08C"/>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r>
              <a:tr h="182875">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r>
              <a:tr h="182875">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c>
                  <a:txBody>
                    <a:bodyPr>
                      <a:noAutofit/>
                    </a:bodyPr>
                    <a:lstStyle/>
                    <a:p>
                      <a:pPr indent="0" lvl="0" marL="0" marR="0" rtl="0" algn="l">
                        <a:spcBef>
                          <a:spcPts val="0"/>
                        </a:spcBef>
                        <a:buNone/>
                      </a:pPr>
                      <a:r>
                        <a:t/>
                      </a:r>
                      <a:endParaRPr sz="500"/>
                    </a:p>
                  </a:txBody>
                  <a:tcPr marT="45725" marB="45725" marR="91450" marL="91450">
                    <a:solidFill>
                      <a:srgbClr val="9CC2E5"/>
                    </a:solidFill>
                  </a:tcPr>
                </a:tc>
              </a:tr>
              <a:tr h="182875">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c>
                  <a:txBody>
                    <a:bodyPr>
                      <a:noAutofit/>
                    </a:bodyPr>
                    <a:lstStyle/>
                    <a:p>
                      <a:pPr indent="0" lvl="0" marL="0" marR="0" rtl="0" algn="l">
                        <a:spcBef>
                          <a:spcPts val="0"/>
                        </a:spcBef>
                        <a:buNone/>
                      </a:pPr>
                      <a:r>
                        <a:t/>
                      </a:r>
                      <a:endParaRPr sz="500"/>
                    </a:p>
                  </a:txBody>
                  <a:tcPr marT="45725" marB="45725" marR="91450" marL="91450">
                    <a:solidFill>
                      <a:schemeClr val="accent1"/>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c>
                  <a:txBody>
                    <a:bodyPr>
                      <a:noAutofit/>
                    </a:bodyPr>
                    <a:lstStyle/>
                    <a:p>
                      <a:pPr indent="0" lvl="0" marL="0" marR="0" rtl="0" algn="l">
                        <a:spcBef>
                          <a:spcPts val="0"/>
                        </a:spcBef>
                        <a:buNone/>
                      </a:pPr>
                      <a:r>
                        <a:t/>
                      </a:r>
                      <a:endParaRPr sz="500"/>
                    </a:p>
                  </a:txBody>
                  <a:tcPr marT="45725" marB="45725" marR="91450" marL="91450">
                    <a:solidFill>
                      <a:srgbClr val="7030A0"/>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c>
                  <a:txBody>
                    <a:bodyPr>
                      <a:noAutofit/>
                    </a:bodyPr>
                    <a:lstStyle/>
                    <a:p>
                      <a:pPr indent="0" lvl="0" marL="0" marR="0" rtl="0" algn="l">
                        <a:spcBef>
                          <a:spcPts val="0"/>
                        </a:spcBef>
                        <a:buNone/>
                      </a:pPr>
                      <a:r>
                        <a:t/>
                      </a:r>
                      <a:endParaRPr sz="500"/>
                    </a:p>
                  </a:txBody>
                  <a:tcPr marT="45725" marB="45725" marR="91450" marL="91450">
                    <a:solidFill>
                      <a:srgbClr val="9933F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c>
                  <a:txBody>
                    <a:bodyPr>
                      <a:noAutofit/>
                    </a:bodyPr>
                    <a:lstStyle/>
                    <a:p>
                      <a:pPr indent="0" lvl="0" marL="0" marR="0" rtl="0" algn="l">
                        <a:spcBef>
                          <a:spcPts val="0"/>
                        </a:spcBef>
                        <a:buNone/>
                      </a:pPr>
                      <a:r>
                        <a:t/>
                      </a:r>
                      <a:endParaRPr sz="500"/>
                    </a:p>
                  </a:txBody>
                  <a:tcPr marT="45725" marB="45725" marR="91450" marL="91450">
                    <a:solidFill>
                      <a:srgbClr val="BFBFBF"/>
                    </a:solidFill>
                  </a:tcPr>
                </a:tc>
              </a:tr>
              <a:tr h="182875">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c>
                  <a:txBody>
                    <a:bodyPr>
                      <a:noAutofit/>
                    </a:bodyPr>
                    <a:lstStyle/>
                    <a:p>
                      <a:pPr indent="0" lvl="0" marL="0" marR="0" rtl="0" algn="l">
                        <a:spcBef>
                          <a:spcPts val="0"/>
                        </a:spcBef>
                        <a:buNone/>
                      </a:pPr>
                      <a:r>
                        <a:t/>
                      </a:r>
                      <a:endParaRPr sz="500"/>
                    </a:p>
                  </a:txBody>
                  <a:tcPr marT="45725" marB="45725" marR="91450" marL="91450">
                    <a:solidFill>
                      <a:srgbClr val="D8D8D8"/>
                    </a:solidFill>
                  </a:tcPr>
                </a:tc>
              </a:tr>
            </a:tbl>
          </a:graphicData>
        </a:graphic>
      </p:graphicFrame>
      <p:sp>
        <p:nvSpPr>
          <p:cNvPr id="686" name="Shape 686"/>
          <p:cNvSpPr txBox="1"/>
          <p:nvPr/>
        </p:nvSpPr>
        <p:spPr>
          <a:xfrm rot="-2349781">
            <a:off x="2031838" y="693601"/>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p>
        </p:txBody>
      </p:sp>
      <p:sp>
        <p:nvSpPr>
          <p:cNvPr id="687" name="Shape 687"/>
          <p:cNvSpPr txBox="1"/>
          <p:nvPr/>
        </p:nvSpPr>
        <p:spPr>
          <a:xfrm rot="-2349781">
            <a:off x="2669146" y="693602"/>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p>
        </p:txBody>
      </p:sp>
      <p:sp>
        <p:nvSpPr>
          <p:cNvPr id="688" name="Shape 688"/>
          <p:cNvSpPr txBox="1"/>
          <p:nvPr/>
        </p:nvSpPr>
        <p:spPr>
          <a:xfrm rot="-2349781">
            <a:off x="4982659" y="693603"/>
            <a:ext cx="78476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p>
        </p:txBody>
      </p:sp>
      <p:sp>
        <p:nvSpPr>
          <p:cNvPr id="689" name="Shape 689"/>
          <p:cNvSpPr txBox="1"/>
          <p:nvPr/>
        </p:nvSpPr>
        <p:spPr>
          <a:xfrm>
            <a:off x="3588562" y="685585"/>
            <a:ext cx="10550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  </a:t>
            </a:r>
          </a:p>
        </p:txBody>
      </p:sp>
      <p:sp>
        <p:nvSpPr>
          <p:cNvPr id="690" name="Shape 690"/>
          <p:cNvSpPr txBox="1"/>
          <p:nvPr/>
        </p:nvSpPr>
        <p:spPr>
          <a:xfrm>
            <a:off x="854679" y="1082512"/>
            <a:ext cx="12057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Words</a:t>
            </a:r>
            <a:r>
              <a:rPr baseline="-25000" lang="en-US" sz="1800">
                <a:solidFill>
                  <a:schemeClr val="dk1"/>
                </a:solidFill>
                <a:latin typeface="Calibri"/>
                <a:ea typeface="Calibri"/>
                <a:cs typeface="Calibri"/>
                <a:sym typeface="Calibri"/>
              </a:rPr>
              <a:t>Block1</a:t>
            </a:r>
          </a:p>
        </p:txBody>
      </p:sp>
      <p:sp>
        <p:nvSpPr>
          <p:cNvPr id="691" name="Shape 691"/>
          <p:cNvSpPr txBox="1"/>
          <p:nvPr/>
        </p:nvSpPr>
        <p:spPr>
          <a:xfrm>
            <a:off x="854679" y="1964091"/>
            <a:ext cx="12057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Words</a:t>
            </a:r>
            <a:r>
              <a:rPr baseline="-25000" lang="en-US" sz="1800">
                <a:solidFill>
                  <a:schemeClr val="dk1"/>
                </a:solidFill>
                <a:latin typeface="Calibri"/>
                <a:ea typeface="Calibri"/>
                <a:cs typeface="Calibri"/>
                <a:sym typeface="Calibri"/>
              </a:rPr>
              <a:t>Block6</a:t>
            </a:r>
          </a:p>
        </p:txBody>
      </p:sp>
      <p:sp>
        <p:nvSpPr>
          <p:cNvPr id="692" name="Shape 692"/>
          <p:cNvSpPr txBox="1"/>
          <p:nvPr/>
        </p:nvSpPr>
        <p:spPr>
          <a:xfrm>
            <a:off x="158911" y="2243739"/>
            <a:ext cx="1901547"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ScrambWords</a:t>
            </a:r>
            <a:r>
              <a:rPr baseline="-25000" lang="en-US" sz="1800">
                <a:solidFill>
                  <a:schemeClr val="dk1"/>
                </a:solidFill>
                <a:latin typeface="Calibri"/>
                <a:ea typeface="Calibri"/>
                <a:cs typeface="Calibri"/>
                <a:sym typeface="Calibri"/>
              </a:rPr>
              <a:t>Block1</a:t>
            </a:r>
          </a:p>
        </p:txBody>
      </p:sp>
      <p:sp>
        <p:nvSpPr>
          <p:cNvPr id="693" name="Shape 693"/>
          <p:cNvSpPr txBox="1"/>
          <p:nvPr/>
        </p:nvSpPr>
        <p:spPr>
          <a:xfrm>
            <a:off x="752087" y="3361867"/>
            <a:ext cx="1308371"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Objects</a:t>
            </a:r>
            <a:r>
              <a:rPr baseline="-25000" lang="en-US" sz="1800">
                <a:solidFill>
                  <a:schemeClr val="dk1"/>
                </a:solidFill>
                <a:latin typeface="Calibri"/>
                <a:ea typeface="Calibri"/>
                <a:cs typeface="Calibri"/>
                <a:sym typeface="Calibri"/>
              </a:rPr>
              <a:t>Block1</a:t>
            </a:r>
          </a:p>
        </p:txBody>
      </p:sp>
      <p:sp>
        <p:nvSpPr>
          <p:cNvPr id="694" name="Shape 694"/>
          <p:cNvSpPr txBox="1"/>
          <p:nvPr/>
        </p:nvSpPr>
        <p:spPr>
          <a:xfrm>
            <a:off x="724708" y="6397884"/>
            <a:ext cx="133575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Fixation</a:t>
            </a:r>
            <a:r>
              <a:rPr baseline="-25000" lang="en-US" sz="1800">
                <a:solidFill>
                  <a:schemeClr val="dk1"/>
                </a:solidFill>
                <a:latin typeface="Calibri"/>
                <a:ea typeface="Calibri"/>
                <a:cs typeface="Calibri"/>
                <a:sym typeface="Calibri"/>
              </a:rPr>
              <a:t>Block6</a:t>
            </a:r>
          </a:p>
        </p:txBody>
      </p:sp>
      <p:sp>
        <p:nvSpPr>
          <p:cNvPr id="695" name="Shape 695"/>
          <p:cNvSpPr txBox="1"/>
          <p:nvPr/>
        </p:nvSpPr>
        <p:spPr>
          <a:xfrm>
            <a:off x="1332523" y="1190635"/>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p:txBody>
      </p:sp>
      <p:sp>
        <p:nvSpPr>
          <p:cNvPr id="696" name="Shape 696"/>
          <p:cNvSpPr txBox="1"/>
          <p:nvPr/>
        </p:nvSpPr>
        <p:spPr>
          <a:xfrm>
            <a:off x="1332523" y="2387467"/>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p:txBody>
      </p:sp>
      <p:sp>
        <p:nvSpPr>
          <p:cNvPr id="697" name="Shape 697"/>
          <p:cNvSpPr txBox="1"/>
          <p:nvPr/>
        </p:nvSpPr>
        <p:spPr>
          <a:xfrm>
            <a:off x="56320" y="4452726"/>
            <a:ext cx="200413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ScrambObjects</a:t>
            </a:r>
            <a:r>
              <a:rPr baseline="-25000" lang="en-US" sz="1800">
                <a:solidFill>
                  <a:schemeClr val="dk1"/>
                </a:solidFill>
                <a:latin typeface="Calibri"/>
                <a:ea typeface="Calibri"/>
                <a:cs typeface="Calibri"/>
                <a:sym typeface="Calibri"/>
              </a:rPr>
              <a:t>Block1</a:t>
            </a:r>
          </a:p>
        </p:txBody>
      </p:sp>
      <p:sp>
        <p:nvSpPr>
          <p:cNvPr id="698" name="Shape 698"/>
          <p:cNvSpPr txBox="1"/>
          <p:nvPr/>
        </p:nvSpPr>
        <p:spPr>
          <a:xfrm>
            <a:off x="1332523" y="3546074"/>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p:txBody>
      </p:sp>
      <p:sp>
        <p:nvSpPr>
          <p:cNvPr id="699" name="Shape 699"/>
          <p:cNvSpPr txBox="1"/>
          <p:nvPr/>
        </p:nvSpPr>
        <p:spPr>
          <a:xfrm>
            <a:off x="1332523" y="4645260"/>
            <a:ext cx="242374" cy="203132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graphicFrame>
        <p:nvGraphicFramePr>
          <p:cNvPr id="700" name="Shape 700"/>
          <p:cNvGraphicFramePr/>
          <p:nvPr/>
        </p:nvGraphicFramePr>
        <p:xfrm>
          <a:off x="6021107" y="1214862"/>
          <a:ext cx="3000000" cy="3000000"/>
        </p:xfrm>
        <a:graphic>
          <a:graphicData uri="http://schemas.openxmlformats.org/drawingml/2006/table">
            <a:tbl>
              <a:tblPr bandRow="1" firstRow="1">
                <a:noFill/>
                <a:tableStyleId>{88CC7284-17C6-4F87-B917-4D39E31CF26C}</a:tableStyleId>
              </a:tblPr>
              <a:tblGrid>
                <a:gridCol w="365750"/>
                <a:gridCol w="365750"/>
                <a:gridCol w="365750"/>
                <a:gridCol w="365750"/>
                <a:gridCol w="365750"/>
              </a:tblGrid>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chemeClr val="dk1"/>
                      </a:solidFill>
                      <a:prstDash val="solid"/>
                      <a:round/>
                      <a:headEnd len="med" w="med" type="none"/>
                      <a:tailEnd len="med" w="med" type="none"/>
                    </a:lnB>
                  </a:tcPr>
                </a:tc>
              </a:tr>
            </a:tbl>
          </a:graphicData>
        </a:graphic>
      </p:graphicFrame>
      <p:sp>
        <p:nvSpPr>
          <p:cNvPr id="701" name="Shape 701"/>
          <p:cNvSpPr txBox="1"/>
          <p:nvPr/>
        </p:nvSpPr>
        <p:spPr>
          <a:xfrm rot="-2349781">
            <a:off x="6025973" y="822351"/>
            <a:ext cx="657168"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Words</a:t>
            </a:r>
          </a:p>
        </p:txBody>
      </p:sp>
      <p:sp>
        <p:nvSpPr>
          <p:cNvPr id="702" name="Shape 702"/>
          <p:cNvSpPr txBox="1"/>
          <p:nvPr/>
        </p:nvSpPr>
        <p:spPr>
          <a:xfrm rot="-2349781">
            <a:off x="6297460" y="674184"/>
            <a:ext cx="1126399"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ScrambWord</a:t>
            </a:r>
          </a:p>
        </p:txBody>
      </p:sp>
      <p:sp>
        <p:nvSpPr>
          <p:cNvPr id="703" name="Shape 703"/>
          <p:cNvSpPr txBox="1"/>
          <p:nvPr/>
        </p:nvSpPr>
        <p:spPr>
          <a:xfrm rot="-2349781">
            <a:off x="6738697" y="796921"/>
            <a:ext cx="737702"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Objects</a:t>
            </a:r>
          </a:p>
        </p:txBody>
      </p:sp>
      <p:sp>
        <p:nvSpPr>
          <p:cNvPr id="704" name="Shape 704"/>
          <p:cNvSpPr txBox="1"/>
          <p:nvPr/>
        </p:nvSpPr>
        <p:spPr>
          <a:xfrm rot="-2349781">
            <a:off x="7053268" y="720125"/>
            <a:ext cx="980910"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ScrambObj</a:t>
            </a:r>
          </a:p>
        </p:txBody>
      </p:sp>
      <p:sp>
        <p:nvSpPr>
          <p:cNvPr id="705" name="Shape 705"/>
          <p:cNvSpPr txBox="1"/>
          <p:nvPr/>
        </p:nvSpPr>
        <p:spPr>
          <a:xfrm rot="-2349781">
            <a:off x="7586969" y="907773"/>
            <a:ext cx="386644"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Fix</a:t>
            </a:r>
          </a:p>
        </p:txBody>
      </p:sp>
      <p:sp>
        <p:nvSpPr>
          <p:cNvPr id="706" name="Shape 706"/>
          <p:cNvSpPr txBox="1"/>
          <p:nvPr/>
        </p:nvSpPr>
        <p:spPr>
          <a:xfrm>
            <a:off x="0" y="116957"/>
            <a:ext cx="5709684" cy="520995"/>
          </a:xfrm>
          <a:prstGeom prst="rect">
            <a:avLst/>
          </a:prstGeom>
          <a:noFill/>
          <a:ln>
            <a:noFill/>
          </a:ln>
        </p:spPr>
        <p:txBody>
          <a:bodyPr anchorCtr="0" anchor="t" bIns="45700" lIns="91425" rIns="91425" wrap="square" tIns="45700">
            <a:noAutofit/>
          </a:bodyPr>
          <a:lstStyle/>
          <a:p>
            <a:pPr indent="-203200" lvl="0" marL="0" marR="0" rtl="0" algn="l">
              <a:lnSpc>
                <a:spcPct val="9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Our 2 matrices</a:t>
            </a:r>
            <a:r>
              <a:rPr b="0" i="0" lang="en-US" sz="3200" u="none" cap="none" strike="noStrike">
                <a:solidFill>
                  <a:schemeClr val="dk1"/>
                </a:solidFill>
                <a:latin typeface="Calibri"/>
                <a:ea typeface="Calibri"/>
                <a:cs typeface="Calibri"/>
                <a:sym typeface="Calibri"/>
              </a:rPr>
              <a:t> in PLSgui</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Shape 711"/>
          <p:cNvSpPr txBox="1"/>
          <p:nvPr>
            <p:ph type="title"/>
          </p:nvPr>
        </p:nvSpPr>
        <p:spPr>
          <a:xfrm>
            <a:off x="139552" y="141843"/>
            <a:ext cx="7886700" cy="1325563"/>
          </a:xfrm>
          <a:prstGeom prst="rect">
            <a:avLst/>
          </a:prstGeom>
          <a:noFill/>
          <a:ln>
            <a:noFill/>
          </a:ln>
        </p:spPr>
        <p:txBody>
          <a:bodyPr anchorCtr="0" anchor="ctr" bIns="45700" lIns="91425" rIns="91425" wrap="square" tIns="45700">
            <a:noAutofit/>
          </a:bodyPr>
          <a:lstStyle/>
          <a:p>
            <a:pPr indent="-228600" lvl="0" marL="0" marR="0" rtl="0" algn="l">
              <a:lnSpc>
                <a:spcPct val="90000"/>
              </a:lnSpc>
              <a:spcBef>
                <a:spcPts val="0"/>
              </a:spcBef>
              <a:buClr>
                <a:schemeClr val="dk1"/>
              </a:buClr>
              <a:buSzPts val="3600"/>
              <a:buFont typeface="Calibri"/>
              <a:buNone/>
            </a:pPr>
            <a:r>
              <a:rPr b="0" i="0" lang="en-US" sz="3600" u="none" cap="none" strike="noStrike">
                <a:solidFill>
                  <a:schemeClr val="dk1"/>
                </a:solidFill>
                <a:latin typeface="Calibri"/>
                <a:ea typeface="Calibri"/>
                <a:cs typeface="Calibri"/>
                <a:sym typeface="Calibri"/>
              </a:rPr>
              <a:t>Everything we just did lives in BfMRIsessiondata.mat</a:t>
            </a:r>
          </a:p>
        </p:txBody>
      </p:sp>
      <p:pic>
        <p:nvPicPr>
          <p:cNvPr id="712" name="Shape 712"/>
          <p:cNvPicPr preferRelativeResize="0"/>
          <p:nvPr/>
        </p:nvPicPr>
        <p:blipFill rotWithShape="1">
          <a:blip r:embed="rId3">
            <a:alphaModFix/>
          </a:blip>
          <a:srcRect b="0" l="0" r="0" t="0"/>
          <a:stretch/>
        </p:blipFill>
        <p:spPr>
          <a:xfrm>
            <a:off x="524782" y="1621380"/>
            <a:ext cx="7605486" cy="45536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Single Subject, Single Run Data</a:t>
            </a:r>
          </a:p>
        </p:txBody>
      </p:sp>
      <p:sp>
        <p:nvSpPr>
          <p:cNvPr id="113" name="Shape 113"/>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Simplest possible fMRI design</a:t>
            </a:r>
          </a:p>
          <a:p>
            <a:pPr indent="-228600" lvl="0" marL="228600" marR="0" rtl="0" algn="l">
              <a:lnSpc>
                <a:spcPct val="90000"/>
              </a:lnSpc>
              <a:spcBef>
                <a:spcPts val="100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pic>
        <p:nvPicPr>
          <p:cNvPr id="717" name="Shape 717"/>
          <p:cNvPicPr preferRelativeResize="0"/>
          <p:nvPr/>
        </p:nvPicPr>
        <p:blipFill rotWithShape="1">
          <a:blip r:embed="rId3">
            <a:alphaModFix/>
          </a:blip>
          <a:srcRect b="0" l="0" r="0" t="0"/>
          <a:stretch/>
        </p:blipFill>
        <p:spPr>
          <a:xfrm>
            <a:off x="210657" y="1964365"/>
            <a:ext cx="4371975" cy="4457700"/>
          </a:xfrm>
          <a:prstGeom prst="rect">
            <a:avLst/>
          </a:prstGeom>
          <a:noFill/>
          <a:ln>
            <a:noFill/>
          </a:ln>
        </p:spPr>
      </p:pic>
      <p:pic>
        <p:nvPicPr>
          <p:cNvPr id="718" name="Shape 718"/>
          <p:cNvPicPr preferRelativeResize="0"/>
          <p:nvPr/>
        </p:nvPicPr>
        <p:blipFill rotWithShape="1">
          <a:blip r:embed="rId4">
            <a:alphaModFix/>
          </a:blip>
          <a:srcRect b="0" l="0" r="0" t="0"/>
          <a:stretch/>
        </p:blipFill>
        <p:spPr>
          <a:xfrm>
            <a:off x="4788277" y="2610858"/>
            <a:ext cx="4210050" cy="2876550"/>
          </a:xfrm>
          <a:prstGeom prst="rect">
            <a:avLst/>
          </a:prstGeom>
          <a:noFill/>
          <a:ln>
            <a:noFill/>
          </a:ln>
        </p:spPr>
      </p:pic>
      <p:sp>
        <p:nvSpPr>
          <p:cNvPr id="719" name="Shape 719"/>
          <p:cNvSpPr txBox="1"/>
          <p:nvPr/>
        </p:nvSpPr>
        <p:spPr>
          <a:xfrm>
            <a:off x="715019" y="1450522"/>
            <a:ext cx="3219027"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Participant specific info</a:t>
            </a:r>
          </a:p>
        </p:txBody>
      </p:sp>
      <p:sp>
        <p:nvSpPr>
          <p:cNvPr id="720" name="Shape 720"/>
          <p:cNvSpPr txBox="1"/>
          <p:nvPr/>
        </p:nvSpPr>
        <p:spPr>
          <a:xfrm>
            <a:off x="139552" y="141843"/>
            <a:ext cx="7886700" cy="1325563"/>
          </a:xfrm>
          <a:prstGeom prst="rect">
            <a:avLst/>
          </a:prstGeom>
          <a:noFill/>
          <a:ln>
            <a:noFill/>
          </a:ln>
        </p:spPr>
        <p:txBody>
          <a:bodyPr anchorCtr="0" anchor="ctr" bIns="45700" lIns="91425" rIns="91425" wrap="square" tIns="45700">
            <a:noAutofit/>
          </a:bodyPr>
          <a:lstStyle/>
          <a:p>
            <a:pPr indent="-228600" lvl="0" marL="0" marR="0" rtl="0" algn="l">
              <a:lnSpc>
                <a:spcPct val="90000"/>
              </a:lnSpc>
              <a:spcBef>
                <a:spcPts val="0"/>
              </a:spcBef>
              <a:spcAft>
                <a:spcPts val="0"/>
              </a:spcAft>
              <a:buClr>
                <a:schemeClr val="dk1"/>
              </a:buClr>
              <a:buSzPts val="3600"/>
              <a:buFont typeface="Calibri"/>
              <a:buNone/>
            </a:pPr>
            <a:r>
              <a:rPr b="0" i="0" lang="en-US" sz="3600" u="none" cap="none" strike="noStrike">
                <a:solidFill>
                  <a:schemeClr val="dk1"/>
                </a:solidFill>
                <a:latin typeface="Calibri"/>
                <a:ea typeface="Calibri"/>
                <a:cs typeface="Calibri"/>
                <a:sym typeface="Calibri"/>
              </a:rPr>
              <a:t>Everything we just did lives in BfMRIsessiondata.mat</a:t>
            </a:r>
          </a:p>
        </p:txBody>
      </p:sp>
      <p:sp>
        <p:nvSpPr>
          <p:cNvPr id="721" name="Shape 721"/>
          <p:cNvSpPr txBox="1"/>
          <p:nvPr/>
        </p:nvSpPr>
        <p:spPr>
          <a:xfrm>
            <a:off x="5301195" y="2038857"/>
            <a:ext cx="3219027"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Additional preprocessing info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Shape 726"/>
          <p:cNvSpPr txBox="1"/>
          <p:nvPr>
            <p:ph type="title"/>
          </p:nvPr>
        </p:nvSpPr>
        <p:spPr>
          <a:xfrm>
            <a:off x="139553" y="141842"/>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st_datamat is our X matrix</a:t>
            </a:r>
          </a:p>
        </p:txBody>
      </p:sp>
      <p:pic>
        <p:nvPicPr>
          <p:cNvPr id="727" name="Shape 727"/>
          <p:cNvPicPr preferRelativeResize="0"/>
          <p:nvPr/>
        </p:nvPicPr>
        <p:blipFill rotWithShape="1">
          <a:blip r:embed="rId3">
            <a:alphaModFix/>
          </a:blip>
          <a:srcRect b="0" l="0" r="0" t="0"/>
          <a:stretch/>
        </p:blipFill>
        <p:spPr>
          <a:xfrm>
            <a:off x="3152936" y="1690689"/>
            <a:ext cx="5285891" cy="482947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pic>
        <p:nvPicPr>
          <p:cNvPr id="733" name="Shape 733"/>
          <p:cNvPicPr preferRelativeResize="0"/>
          <p:nvPr/>
        </p:nvPicPr>
        <p:blipFill rotWithShape="1">
          <a:blip r:embed="rId3">
            <a:alphaModFix/>
          </a:blip>
          <a:srcRect b="0" l="0" r="0" t="0"/>
          <a:stretch/>
        </p:blipFill>
        <p:spPr>
          <a:xfrm>
            <a:off x="3152936" y="1690689"/>
            <a:ext cx="5285891" cy="4829479"/>
          </a:xfrm>
          <a:prstGeom prst="rect">
            <a:avLst/>
          </a:prstGeom>
          <a:noFill/>
          <a:ln>
            <a:noFill/>
          </a:ln>
        </p:spPr>
      </p:pic>
      <p:pic>
        <p:nvPicPr>
          <p:cNvPr id="734" name="Shape 734"/>
          <p:cNvPicPr preferRelativeResize="0"/>
          <p:nvPr/>
        </p:nvPicPr>
        <p:blipFill rotWithShape="1">
          <a:blip r:embed="rId4">
            <a:alphaModFix/>
          </a:blip>
          <a:srcRect b="0" l="0" r="0" t="0"/>
          <a:stretch/>
        </p:blipFill>
        <p:spPr>
          <a:xfrm>
            <a:off x="157162" y="4628411"/>
            <a:ext cx="7229475" cy="1228725"/>
          </a:xfrm>
          <a:prstGeom prst="rect">
            <a:avLst/>
          </a:prstGeom>
          <a:noFill/>
          <a:ln>
            <a:noFill/>
          </a:ln>
        </p:spPr>
      </p:pic>
      <p:cxnSp>
        <p:nvCxnSpPr>
          <p:cNvPr id="735" name="Shape 735"/>
          <p:cNvCxnSpPr/>
          <p:nvPr/>
        </p:nvCxnSpPr>
        <p:spPr>
          <a:xfrm flipH="1" rot="10800000">
            <a:off x="1038386" y="2894076"/>
            <a:ext cx="2038027" cy="2565670"/>
          </a:xfrm>
          <a:prstGeom prst="straightConnector1">
            <a:avLst/>
          </a:prstGeom>
          <a:noFill/>
          <a:ln cap="flat" cmpd="sng" w="57150">
            <a:solidFill>
              <a:srgbClr val="92D050"/>
            </a:solidFill>
            <a:prstDash val="solid"/>
            <a:miter lim="800000"/>
            <a:headEnd len="med" w="med" type="none"/>
            <a:tailEnd len="lg" w="lg" type="stealth"/>
          </a:ln>
        </p:spPr>
      </p:cxnSp>
      <p:cxnSp>
        <p:nvCxnSpPr>
          <p:cNvPr id="736" name="Shape 736"/>
          <p:cNvCxnSpPr/>
          <p:nvPr/>
        </p:nvCxnSpPr>
        <p:spPr>
          <a:xfrm rot="10800000">
            <a:off x="3301139" y="4176911"/>
            <a:ext cx="1575984" cy="1282836"/>
          </a:xfrm>
          <a:prstGeom prst="straightConnector1">
            <a:avLst/>
          </a:prstGeom>
          <a:noFill/>
          <a:ln cap="flat" cmpd="sng" w="57150">
            <a:solidFill>
              <a:srgbClr val="92D050"/>
            </a:solidFill>
            <a:prstDash val="solid"/>
            <a:miter lim="800000"/>
            <a:headEnd len="med" w="med" type="none"/>
            <a:tailEnd len="lg" w="lg" type="stealth"/>
          </a:ln>
        </p:spPr>
      </p:cxnSp>
      <p:sp>
        <p:nvSpPr>
          <p:cNvPr id="737" name="Shape 737"/>
          <p:cNvSpPr txBox="1"/>
          <p:nvPr/>
        </p:nvSpPr>
        <p:spPr>
          <a:xfrm>
            <a:off x="139553" y="141842"/>
            <a:ext cx="7886700" cy="1325563"/>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None/>
            </a:pPr>
            <a:r>
              <a:rPr lang="en-US" sz="3200">
                <a:solidFill>
                  <a:schemeClr val="dk1"/>
                </a:solidFill>
                <a:latin typeface="Calibri"/>
                <a:ea typeface="Calibri"/>
                <a:cs typeface="Calibri"/>
                <a:sym typeface="Calibri"/>
              </a:rPr>
              <a:t>st_evt_list is our Row design (condition labels)</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pic>
        <p:nvPicPr>
          <p:cNvPr id="743" name="Shape 743"/>
          <p:cNvPicPr preferRelativeResize="0"/>
          <p:nvPr/>
        </p:nvPicPr>
        <p:blipFill rotWithShape="1">
          <a:blip r:embed="rId3">
            <a:alphaModFix/>
          </a:blip>
          <a:srcRect b="0" l="0" r="0" t="0"/>
          <a:stretch/>
        </p:blipFill>
        <p:spPr>
          <a:xfrm>
            <a:off x="3152936" y="1690689"/>
            <a:ext cx="5285891" cy="4829479"/>
          </a:xfrm>
          <a:prstGeom prst="rect">
            <a:avLst/>
          </a:prstGeom>
          <a:noFill/>
          <a:ln>
            <a:noFill/>
          </a:ln>
        </p:spPr>
      </p:pic>
      <p:pic>
        <p:nvPicPr>
          <p:cNvPr id="744" name="Shape 744"/>
          <p:cNvPicPr preferRelativeResize="0"/>
          <p:nvPr/>
        </p:nvPicPr>
        <p:blipFill rotWithShape="1">
          <a:blip r:embed="rId4">
            <a:alphaModFix/>
          </a:blip>
          <a:srcRect b="0" l="0" r="0" t="0"/>
          <a:stretch/>
        </p:blipFill>
        <p:spPr>
          <a:xfrm>
            <a:off x="277999" y="3601887"/>
            <a:ext cx="4743450" cy="1485900"/>
          </a:xfrm>
          <a:prstGeom prst="rect">
            <a:avLst/>
          </a:prstGeom>
          <a:noFill/>
          <a:ln>
            <a:noFill/>
          </a:ln>
        </p:spPr>
      </p:pic>
      <p:cxnSp>
        <p:nvCxnSpPr>
          <p:cNvPr id="745" name="Shape 745"/>
          <p:cNvCxnSpPr/>
          <p:nvPr/>
        </p:nvCxnSpPr>
        <p:spPr>
          <a:xfrm flipH="1" rot="10800000">
            <a:off x="1192399" y="2642366"/>
            <a:ext cx="2434204" cy="1712658"/>
          </a:xfrm>
          <a:prstGeom prst="straightConnector1">
            <a:avLst/>
          </a:prstGeom>
          <a:noFill/>
          <a:ln cap="flat" cmpd="sng" w="57150">
            <a:solidFill>
              <a:srgbClr val="92D050"/>
            </a:solidFill>
            <a:prstDash val="solid"/>
            <a:miter lim="800000"/>
            <a:headEnd len="med" w="med" type="none"/>
            <a:tailEnd len="lg" w="lg" type="stealth"/>
          </a:ln>
        </p:spPr>
      </p:cxnSp>
      <p:cxnSp>
        <p:nvCxnSpPr>
          <p:cNvPr id="746" name="Shape 746"/>
          <p:cNvCxnSpPr/>
          <p:nvPr/>
        </p:nvCxnSpPr>
        <p:spPr>
          <a:xfrm flipH="1" rot="10800000">
            <a:off x="4680488" y="2642366"/>
            <a:ext cx="2865247" cy="1836644"/>
          </a:xfrm>
          <a:prstGeom prst="straightConnector1">
            <a:avLst/>
          </a:prstGeom>
          <a:noFill/>
          <a:ln cap="flat" cmpd="sng" w="57150">
            <a:solidFill>
              <a:srgbClr val="92D050"/>
            </a:solidFill>
            <a:prstDash val="solid"/>
            <a:miter lim="800000"/>
            <a:headEnd len="med" w="med" type="none"/>
            <a:tailEnd len="lg" w="lg" type="stealth"/>
          </a:ln>
        </p:spPr>
      </p:cxnSp>
      <p:sp>
        <p:nvSpPr>
          <p:cNvPr id="747" name="Shape 747"/>
          <p:cNvSpPr txBox="1"/>
          <p:nvPr/>
        </p:nvSpPr>
        <p:spPr>
          <a:xfrm>
            <a:off x="139553" y="141842"/>
            <a:ext cx="7886700" cy="1325563"/>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buNone/>
            </a:pPr>
            <a:r>
              <a:rPr lang="en-US" sz="3200">
                <a:solidFill>
                  <a:schemeClr val="dk1"/>
                </a:solidFill>
                <a:latin typeface="Calibri"/>
                <a:ea typeface="Calibri"/>
                <a:cs typeface="Calibri"/>
                <a:sym typeface="Calibri"/>
              </a:rPr>
              <a:t>st_coords is our Column design (voxel indices)</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pic>
        <p:nvPicPr>
          <p:cNvPr descr="https://i.imgur.com/nLi8VcX.gif" id="752" name="Shape 752"/>
          <p:cNvPicPr preferRelativeResize="0"/>
          <p:nvPr/>
        </p:nvPicPr>
        <p:blipFill rotWithShape="1">
          <a:blip r:embed="rId3">
            <a:alphaModFix/>
          </a:blip>
          <a:srcRect b="0" l="0" r="0" t="0"/>
          <a:stretch/>
        </p:blipFill>
        <p:spPr>
          <a:xfrm>
            <a:off x="1028626" y="1403500"/>
            <a:ext cx="7069463" cy="39765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Shape 757"/>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There is a better way!</a:t>
            </a:r>
          </a:p>
        </p:txBody>
      </p:sp>
      <p:sp>
        <p:nvSpPr>
          <p:cNvPr id="758" name="Shape 758"/>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Clicking is tedious and prone to error</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batch files allow you to specify each step in the creation of sessiondata.mat files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Keep a record of how sessiondata.mat files were created</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Pull in onsets directly from experiment files</a:t>
            </a:r>
          </a:p>
          <a:p>
            <a:pPr indent="-2286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1" marL="685800" marR="0" rtl="0" algn="l">
              <a:lnSpc>
                <a:spcPct val="90000"/>
              </a:lnSpc>
              <a:spcBef>
                <a:spcPts val="500"/>
              </a:spcBef>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descr="Image result for mouse click" id="759" name="Shape 759"/>
          <p:cNvPicPr preferRelativeResize="0"/>
          <p:nvPr/>
        </p:nvPicPr>
        <p:blipFill rotWithShape="1">
          <a:blip r:embed="rId3">
            <a:alphaModFix/>
          </a:blip>
          <a:srcRect b="0" l="0" r="0" t="0"/>
          <a:stretch/>
        </p:blipFill>
        <p:spPr>
          <a:xfrm>
            <a:off x="5640204" y="4189228"/>
            <a:ext cx="3289003" cy="2466753"/>
          </a:xfrm>
          <a:prstGeom prst="rect">
            <a:avLst/>
          </a:prstGeom>
          <a:noFill/>
          <a:ln>
            <a:noFill/>
          </a:ln>
          <a:effectLst>
            <a:outerShdw blurRad="292100" rotWithShape="0" algn="tl" dir="2700000" dist="139700">
              <a:srgbClr val="333333">
                <a:alpha val="64705"/>
              </a:srgbClr>
            </a:outerShdw>
          </a:effectLst>
        </p:spPr>
      </p:pic>
      <p:pic>
        <p:nvPicPr>
          <p:cNvPr descr="Image result for x mark" id="760" name="Shape 760"/>
          <p:cNvPicPr preferRelativeResize="0"/>
          <p:nvPr/>
        </p:nvPicPr>
        <p:blipFill rotWithShape="1">
          <a:blip r:embed="rId4">
            <a:alphaModFix/>
          </a:blip>
          <a:srcRect b="0" l="0" r="0" t="0"/>
          <a:stretch/>
        </p:blipFill>
        <p:spPr>
          <a:xfrm>
            <a:off x="6833834" y="4274289"/>
            <a:ext cx="1742269" cy="2179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pic>
        <p:nvPicPr>
          <p:cNvPr id="765" name="Shape 765"/>
          <p:cNvPicPr preferRelativeResize="0"/>
          <p:nvPr/>
        </p:nvPicPr>
        <p:blipFill rotWithShape="1">
          <a:blip r:embed="rId3">
            <a:alphaModFix/>
          </a:blip>
          <a:srcRect b="0" l="0" r="0" t="0"/>
          <a:stretch/>
        </p:blipFill>
        <p:spPr>
          <a:xfrm>
            <a:off x="407900" y="0"/>
            <a:ext cx="8328200" cy="6858000"/>
          </a:xfrm>
          <a:prstGeom prst="rect">
            <a:avLst/>
          </a:prstGeom>
          <a:noFill/>
          <a:ln>
            <a:noFill/>
          </a:ln>
        </p:spPr>
      </p:pic>
      <p:sp>
        <p:nvSpPr>
          <p:cNvPr id="766" name="Shape 766"/>
          <p:cNvSpPr txBox="1"/>
          <p:nvPr/>
        </p:nvSpPr>
        <p:spPr>
          <a:xfrm>
            <a:off x="5063002" y="2474893"/>
            <a:ext cx="3673098" cy="95410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PLSgui batch file for block design</a:t>
            </a:r>
          </a:p>
        </p:txBody>
      </p:sp>
      <p:sp>
        <p:nvSpPr>
          <p:cNvPr id="767" name="Shape 767"/>
          <p:cNvSpPr txBox="1"/>
          <p:nvPr/>
        </p:nvSpPr>
        <p:spPr>
          <a:xfrm>
            <a:off x="4158956" y="650369"/>
            <a:ext cx="3592180"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File name and preprocessing specs</a:t>
            </a:r>
          </a:p>
        </p:txBody>
      </p:sp>
      <p:sp>
        <p:nvSpPr>
          <p:cNvPr id="768" name="Shape 768"/>
          <p:cNvSpPr/>
          <p:nvPr/>
        </p:nvSpPr>
        <p:spPr>
          <a:xfrm>
            <a:off x="446568" y="1162492"/>
            <a:ext cx="5667154" cy="1080978"/>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cxnSp>
        <p:nvCxnSpPr>
          <p:cNvPr id="769" name="Shape 769"/>
          <p:cNvCxnSpPr>
            <a:stCxn id="768" idx="0"/>
            <a:endCxn id="767" idx="1"/>
          </p:cNvCxnSpPr>
          <p:nvPr/>
        </p:nvCxnSpPr>
        <p:spPr>
          <a:xfrm flipH="1" rot="10800000">
            <a:off x="3280145" y="834892"/>
            <a:ext cx="878700" cy="327600"/>
          </a:xfrm>
          <a:prstGeom prst="straightConnector1">
            <a:avLst/>
          </a:prstGeom>
          <a:noFill/>
          <a:ln cap="flat" cmpd="sng" w="28575">
            <a:solidFill>
              <a:schemeClr val="accent6"/>
            </a:solidFill>
            <a:prstDash val="solid"/>
            <a:miter lim="800000"/>
            <a:headEnd len="med" w="med" type="none"/>
            <a:tailEnd len="lg" w="lg" type="stealth"/>
          </a:ln>
        </p:spPr>
      </p:cxnSp>
      <p:sp>
        <p:nvSpPr>
          <p:cNvPr id="770" name="Shape 770"/>
          <p:cNvSpPr/>
          <p:nvPr/>
        </p:nvSpPr>
        <p:spPr>
          <a:xfrm>
            <a:off x="482010" y="3313813"/>
            <a:ext cx="4770474" cy="2449034"/>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71" name="Shape 771"/>
          <p:cNvSpPr txBox="1"/>
          <p:nvPr/>
        </p:nvSpPr>
        <p:spPr>
          <a:xfrm>
            <a:off x="5954234" y="3971270"/>
            <a:ext cx="2381692" cy="923330"/>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“Edit Conditions” specs</a:t>
            </a:r>
          </a:p>
          <a:p>
            <a:pPr indent="0" lvl="0" marL="0" marR="0" rtl="0" algn="ctr">
              <a:spcBef>
                <a:spcPts val="0"/>
              </a:spcBef>
              <a:buClr>
                <a:schemeClr val="dk1"/>
              </a:buClr>
              <a:buSzPts val="1800"/>
              <a:buFont typeface="Arial"/>
              <a:buChar char="•"/>
            </a:pPr>
            <a:r>
              <a:rPr lang="en-US" sz="1800">
                <a:solidFill>
                  <a:schemeClr val="dk1"/>
                </a:solidFill>
                <a:latin typeface="Calibri"/>
                <a:ea typeface="Calibri"/>
                <a:cs typeface="Calibri"/>
                <a:sym typeface="Calibri"/>
              </a:rPr>
              <a:t>Condition names</a:t>
            </a:r>
          </a:p>
          <a:p>
            <a:pPr indent="0" lvl="0" marL="0" marR="0" rtl="0" algn="ctr">
              <a:spcBef>
                <a:spcPts val="0"/>
              </a:spcBef>
              <a:buClr>
                <a:schemeClr val="dk1"/>
              </a:buClr>
              <a:buSzPts val="1800"/>
              <a:buFont typeface="Arial"/>
              <a:buChar char="•"/>
            </a:pPr>
            <a:r>
              <a:rPr lang="en-US" sz="1800">
                <a:solidFill>
                  <a:schemeClr val="dk1"/>
                </a:solidFill>
                <a:latin typeface="Calibri"/>
                <a:ea typeface="Calibri"/>
                <a:cs typeface="Calibri"/>
                <a:sym typeface="Calibri"/>
              </a:rPr>
              <a:t>Ref Scan specs</a:t>
            </a:r>
          </a:p>
        </p:txBody>
      </p:sp>
      <p:cxnSp>
        <p:nvCxnSpPr>
          <p:cNvPr id="772" name="Shape 772"/>
          <p:cNvCxnSpPr>
            <a:stCxn id="770" idx="3"/>
            <a:endCxn id="771" idx="1"/>
          </p:cNvCxnSpPr>
          <p:nvPr/>
        </p:nvCxnSpPr>
        <p:spPr>
          <a:xfrm flipH="1" rot="10800000">
            <a:off x="5252484" y="4433030"/>
            <a:ext cx="701700" cy="1053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34901"/>
          </a:schemeClr>
        </a:solidFill>
      </p:bgPr>
    </p:bg>
    <p:spTree>
      <p:nvGrpSpPr>
        <p:cNvPr id="776" name="Shape 776"/>
        <p:cNvGrpSpPr/>
        <p:nvPr/>
      </p:nvGrpSpPr>
      <p:grpSpPr>
        <a:xfrm>
          <a:off x="0" y="0"/>
          <a:ext cx="0" cy="0"/>
          <a:chOff x="0" y="0"/>
          <a:chExt cx="0" cy="0"/>
        </a:xfrm>
      </p:grpSpPr>
      <p:pic>
        <p:nvPicPr>
          <p:cNvPr id="777" name="Shape 777"/>
          <p:cNvPicPr preferRelativeResize="0"/>
          <p:nvPr/>
        </p:nvPicPr>
        <p:blipFill rotWithShape="1">
          <a:blip r:embed="rId3">
            <a:alphaModFix/>
          </a:blip>
          <a:srcRect b="0" l="0" r="0" t="0"/>
          <a:stretch/>
        </p:blipFill>
        <p:spPr>
          <a:xfrm>
            <a:off x="240424" y="0"/>
            <a:ext cx="8663152" cy="6858000"/>
          </a:xfrm>
          <a:prstGeom prst="rect">
            <a:avLst/>
          </a:prstGeom>
          <a:noFill/>
          <a:ln>
            <a:noFill/>
          </a:ln>
        </p:spPr>
      </p:pic>
      <p:sp>
        <p:nvSpPr>
          <p:cNvPr id="778" name="Shape 778"/>
          <p:cNvSpPr txBox="1"/>
          <p:nvPr/>
        </p:nvSpPr>
        <p:spPr>
          <a:xfrm>
            <a:off x="5063002" y="2474893"/>
            <a:ext cx="3673098" cy="95410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PLSgui batch file for block design</a:t>
            </a:r>
          </a:p>
        </p:txBody>
      </p:sp>
      <p:sp>
        <p:nvSpPr>
          <p:cNvPr id="779" name="Shape 779"/>
          <p:cNvSpPr/>
          <p:nvPr/>
        </p:nvSpPr>
        <p:spPr>
          <a:xfrm>
            <a:off x="301256" y="3806456"/>
            <a:ext cx="5025655" cy="2636874"/>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80" name="Shape 780"/>
          <p:cNvSpPr txBox="1"/>
          <p:nvPr/>
        </p:nvSpPr>
        <p:spPr>
          <a:xfrm>
            <a:off x="5869173" y="4750157"/>
            <a:ext cx="2349793" cy="1200329"/>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“Edit Runs” specs</a:t>
            </a:r>
          </a:p>
          <a:p>
            <a:pPr indent="0" lvl="0" marL="0" marR="0" rtl="0" algn="ctr">
              <a:spcBef>
                <a:spcPts val="0"/>
              </a:spcBef>
              <a:buClr>
                <a:schemeClr val="dk1"/>
              </a:buClr>
              <a:buSzPts val="1800"/>
              <a:buFont typeface="Arial"/>
              <a:buChar char="•"/>
            </a:pPr>
            <a:r>
              <a:rPr lang="en-US" sz="1800">
                <a:solidFill>
                  <a:schemeClr val="dk1"/>
                </a:solidFill>
                <a:latin typeface="Calibri"/>
                <a:ea typeface="Calibri"/>
                <a:cs typeface="Calibri"/>
                <a:sym typeface="Calibri"/>
              </a:rPr>
              <a:t>Data files</a:t>
            </a:r>
          </a:p>
          <a:p>
            <a:pPr indent="0" lvl="0" marL="0" marR="0" rtl="0" algn="ctr">
              <a:spcBef>
                <a:spcPts val="0"/>
              </a:spcBef>
              <a:buClr>
                <a:schemeClr val="dk1"/>
              </a:buClr>
              <a:buSzPts val="1800"/>
              <a:buFont typeface="Arial"/>
              <a:buChar char="•"/>
            </a:pPr>
            <a:r>
              <a:rPr lang="en-US" sz="1800">
                <a:solidFill>
                  <a:schemeClr val="dk1"/>
                </a:solidFill>
                <a:latin typeface="Calibri"/>
                <a:ea typeface="Calibri"/>
                <a:cs typeface="Calibri"/>
                <a:sym typeface="Calibri"/>
              </a:rPr>
              <a:t>Block Onsets</a:t>
            </a:r>
          </a:p>
          <a:p>
            <a:pPr indent="0" lvl="0" marL="0" marR="0" rtl="0" algn="ctr">
              <a:spcBef>
                <a:spcPts val="0"/>
              </a:spcBef>
              <a:buClr>
                <a:schemeClr val="dk1"/>
              </a:buClr>
              <a:buSzPts val="1800"/>
              <a:buFont typeface="Arial"/>
              <a:buChar char="•"/>
            </a:pPr>
            <a:r>
              <a:rPr lang="en-US" sz="1800">
                <a:solidFill>
                  <a:schemeClr val="dk1"/>
                </a:solidFill>
                <a:latin typeface="Calibri"/>
                <a:ea typeface="Calibri"/>
                <a:cs typeface="Calibri"/>
                <a:sym typeface="Calibri"/>
              </a:rPr>
              <a:t>Block Length</a:t>
            </a:r>
          </a:p>
        </p:txBody>
      </p:sp>
      <p:cxnSp>
        <p:nvCxnSpPr>
          <p:cNvPr id="781" name="Shape 781"/>
          <p:cNvCxnSpPr>
            <a:stCxn id="779" idx="3"/>
            <a:endCxn id="780" idx="1"/>
          </p:cNvCxnSpPr>
          <p:nvPr/>
        </p:nvCxnSpPr>
        <p:spPr>
          <a:xfrm>
            <a:off x="5326911" y="5124893"/>
            <a:ext cx="542400" cy="225300"/>
          </a:xfrm>
          <a:prstGeom prst="straightConnector1">
            <a:avLst/>
          </a:prstGeom>
          <a:noFill/>
          <a:ln cap="flat" cmpd="sng" w="28575">
            <a:solidFill>
              <a:schemeClr val="accent6"/>
            </a:solidFill>
            <a:prstDash val="solid"/>
            <a:miter lim="800000"/>
            <a:headEnd len="med" w="med" type="none"/>
            <a:tailEnd len="lg" w="lg" type="stealth"/>
          </a:ln>
        </p:spPr>
      </p:cxnSp>
      <p:sp>
        <p:nvSpPr>
          <p:cNvPr id="782" name="Shape 782"/>
          <p:cNvSpPr/>
          <p:nvPr/>
        </p:nvSpPr>
        <p:spPr>
          <a:xfrm>
            <a:off x="301256" y="477672"/>
            <a:ext cx="4489108" cy="3193576"/>
          </a:xfrm>
          <a:prstGeom prst="rect">
            <a:avLst/>
          </a:prstGeom>
          <a:solidFill>
            <a:schemeClr val="lt1">
              <a:alpha val="82745"/>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pic>
        <p:nvPicPr>
          <p:cNvPr id="787" name="Shape 787"/>
          <p:cNvPicPr preferRelativeResize="0"/>
          <p:nvPr/>
        </p:nvPicPr>
        <p:blipFill rotWithShape="1">
          <a:blip r:embed="rId3">
            <a:alphaModFix/>
          </a:blip>
          <a:srcRect b="0" l="0" r="0" t="0"/>
          <a:stretch/>
        </p:blipFill>
        <p:spPr>
          <a:xfrm>
            <a:off x="0" y="994088"/>
            <a:ext cx="9144000" cy="4869824"/>
          </a:xfrm>
          <a:prstGeom prst="rect">
            <a:avLst/>
          </a:prstGeom>
          <a:noFill/>
          <a:ln>
            <a:noFill/>
          </a:ln>
        </p:spPr>
      </p:pic>
      <p:sp>
        <p:nvSpPr>
          <p:cNvPr id="788" name="Shape 788"/>
          <p:cNvSpPr/>
          <p:nvPr/>
        </p:nvSpPr>
        <p:spPr>
          <a:xfrm>
            <a:off x="1246909" y="3538848"/>
            <a:ext cx="6709559" cy="653143"/>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pic>
        <p:nvPicPr>
          <p:cNvPr id="794" name="Shape 794"/>
          <p:cNvPicPr preferRelativeResize="0"/>
          <p:nvPr/>
        </p:nvPicPr>
        <p:blipFill rotWithShape="1">
          <a:blip r:embed="rId3">
            <a:alphaModFix/>
          </a:blip>
          <a:srcRect b="0" l="0" r="0" t="0"/>
          <a:stretch/>
        </p:blipFill>
        <p:spPr>
          <a:xfrm>
            <a:off x="308683" y="0"/>
            <a:ext cx="8526634" cy="6858000"/>
          </a:xfrm>
          <a:prstGeom prst="rect">
            <a:avLst/>
          </a:prstGeom>
          <a:noFill/>
          <a:ln>
            <a:noFill/>
          </a:ln>
        </p:spPr>
      </p:pic>
      <p:sp>
        <p:nvSpPr>
          <p:cNvPr id="795" name="Shape 795"/>
          <p:cNvSpPr/>
          <p:nvPr/>
        </p:nvSpPr>
        <p:spPr>
          <a:xfrm>
            <a:off x="1523356" y="1095152"/>
            <a:ext cx="6100188" cy="382773"/>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96" name="Shape 796"/>
          <p:cNvSpPr txBox="1"/>
          <p:nvPr/>
        </p:nvSpPr>
        <p:spPr>
          <a:xfrm>
            <a:off x="5422606" y="1868733"/>
            <a:ext cx="2668771" cy="646331"/>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Load the sessiondata.mat we just created</a:t>
            </a:r>
          </a:p>
        </p:txBody>
      </p:sp>
      <p:cxnSp>
        <p:nvCxnSpPr>
          <p:cNvPr id="797" name="Shape 797"/>
          <p:cNvCxnSpPr>
            <a:stCxn id="795" idx="2"/>
            <a:endCxn id="796" idx="1"/>
          </p:cNvCxnSpPr>
          <p:nvPr/>
        </p:nvCxnSpPr>
        <p:spPr>
          <a:xfrm>
            <a:off x="4573450" y="1477925"/>
            <a:ext cx="849300" cy="714000"/>
          </a:xfrm>
          <a:prstGeom prst="straightConnector1">
            <a:avLst/>
          </a:prstGeom>
          <a:noFill/>
          <a:ln cap="flat" cmpd="sng" w="28575">
            <a:solidFill>
              <a:schemeClr val="accent6"/>
            </a:solidFill>
            <a:prstDash val="solid"/>
            <a:miter lim="800000"/>
            <a:headEnd len="med" w="med" type="none"/>
            <a:tailEnd len="lg" w="lg" type="stealth"/>
          </a:ln>
        </p:spPr>
      </p:cxnSp>
      <p:sp>
        <p:nvSpPr>
          <p:cNvPr id="798" name="Shape 798"/>
          <p:cNvSpPr/>
          <p:nvPr/>
        </p:nvSpPr>
        <p:spPr>
          <a:xfrm>
            <a:off x="814518" y="3076353"/>
            <a:ext cx="2088170" cy="357964"/>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99" name="Shape 799"/>
          <p:cNvSpPr/>
          <p:nvPr/>
        </p:nvSpPr>
        <p:spPr>
          <a:xfrm>
            <a:off x="3050898" y="4132520"/>
            <a:ext cx="2828907" cy="396950"/>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0" name="Shape 800"/>
          <p:cNvSpPr/>
          <p:nvPr/>
        </p:nvSpPr>
        <p:spPr>
          <a:xfrm>
            <a:off x="768442" y="4774019"/>
            <a:ext cx="3069911" cy="1095153"/>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1" name="Shape 801"/>
          <p:cNvSpPr txBox="1"/>
          <p:nvPr/>
        </p:nvSpPr>
        <p:spPr>
          <a:xfrm>
            <a:off x="4309731" y="5179003"/>
            <a:ext cx="2668771"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Resampling specs</a:t>
            </a:r>
          </a:p>
        </p:txBody>
      </p:sp>
      <p:cxnSp>
        <p:nvCxnSpPr>
          <p:cNvPr id="802" name="Shape 802"/>
          <p:cNvCxnSpPr>
            <a:endCxn id="801" idx="1"/>
          </p:cNvCxnSpPr>
          <p:nvPr/>
        </p:nvCxnSpPr>
        <p:spPr>
          <a:xfrm>
            <a:off x="3806331" y="5305769"/>
            <a:ext cx="503400" cy="57900"/>
          </a:xfrm>
          <a:prstGeom prst="straightConnector1">
            <a:avLst/>
          </a:prstGeom>
          <a:noFill/>
          <a:ln cap="flat" cmpd="sng" w="28575">
            <a:solidFill>
              <a:schemeClr val="accent6"/>
            </a:solidFill>
            <a:prstDash val="solid"/>
            <a:miter lim="800000"/>
            <a:headEnd len="med" w="med" type="none"/>
            <a:tailEnd len="lg" w="lg" type="stealth"/>
          </a:ln>
        </p:spPr>
      </p:cxnSp>
      <p:cxnSp>
        <p:nvCxnSpPr>
          <p:cNvPr id="803" name="Shape 803"/>
          <p:cNvCxnSpPr/>
          <p:nvPr/>
        </p:nvCxnSpPr>
        <p:spPr>
          <a:xfrm rot="10800000">
            <a:off x="712381" y="446567"/>
            <a:ext cx="1389322" cy="263586"/>
          </a:xfrm>
          <a:prstGeom prst="straightConnector1">
            <a:avLst/>
          </a:prstGeom>
          <a:noFill/>
          <a:ln cap="flat" cmpd="sng" w="28575">
            <a:solidFill>
              <a:schemeClr val="accent6"/>
            </a:solidFill>
            <a:prstDash val="solid"/>
            <a:miter lim="800000"/>
            <a:headEnd len="med" w="med" type="none"/>
            <a:tailEnd len="lg" w="lg" type="stealth"/>
          </a:ln>
        </p:spPr>
      </p:cxnSp>
      <p:sp>
        <p:nvSpPr>
          <p:cNvPr id="804" name="Shape 804"/>
          <p:cNvSpPr txBox="1"/>
          <p:nvPr/>
        </p:nvSpPr>
        <p:spPr>
          <a:xfrm>
            <a:off x="2101703" y="525487"/>
            <a:ext cx="2668771"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Deselect conditions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Dataset – Open fMRI ds107</a:t>
            </a:r>
          </a:p>
        </p:txBody>
      </p:sp>
      <p:sp>
        <p:nvSpPr>
          <p:cNvPr id="119" name="Shape 119"/>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Duncan KJ, Pattamadilok C, Knierim I, &amp; Devlin JT (2009). Consistency and variability in functional localisers. </a:t>
            </a:r>
            <a:r>
              <a:rPr b="0" i="1" lang="en-US" sz="1800" u="none" cap="none" strike="noStrike">
                <a:solidFill>
                  <a:schemeClr val="dk1"/>
                </a:solidFill>
                <a:latin typeface="Calibri"/>
                <a:ea typeface="Calibri"/>
                <a:cs typeface="Calibri"/>
                <a:sym typeface="Calibri"/>
              </a:rPr>
              <a:t>Neuroimage</a:t>
            </a:r>
            <a:r>
              <a:rPr b="0" i="0" lang="en-US" sz="1800" u="none" cap="none" strike="noStrike">
                <a:solidFill>
                  <a:schemeClr val="dk1"/>
                </a:solidFill>
                <a:latin typeface="Calibri"/>
                <a:ea typeface="Calibri"/>
                <a:cs typeface="Calibri"/>
                <a:sym typeface="Calibri"/>
              </a:rPr>
              <a:t>, </a:t>
            </a:r>
            <a:r>
              <a:rPr b="0" i="1" lang="en-US" sz="1800" u="none" cap="none" strike="noStrike">
                <a:solidFill>
                  <a:schemeClr val="dk1"/>
                </a:solidFill>
                <a:latin typeface="Calibri"/>
                <a:ea typeface="Calibri"/>
                <a:cs typeface="Calibri"/>
                <a:sym typeface="Calibri"/>
              </a:rPr>
              <a:t>46</a:t>
            </a:r>
            <a:r>
              <a:rPr b="0" i="0" lang="en-US" sz="1800" u="none" cap="none" strike="noStrike">
                <a:solidFill>
                  <a:schemeClr val="dk1"/>
                </a:solidFill>
                <a:latin typeface="Calibri"/>
                <a:ea typeface="Calibri"/>
                <a:cs typeface="Calibri"/>
                <a:sym typeface="Calibri"/>
              </a:rPr>
              <a:t>(4), 1018-1026.</a:t>
            </a:r>
          </a:p>
        </p:txBody>
      </p:sp>
      <p:pic>
        <p:nvPicPr>
          <p:cNvPr id="120" name="Shape 120"/>
          <p:cNvPicPr preferRelativeResize="0"/>
          <p:nvPr/>
        </p:nvPicPr>
        <p:blipFill rotWithShape="1">
          <a:blip r:embed="rId3">
            <a:alphaModFix/>
          </a:blip>
          <a:srcRect b="0" l="0" r="0" t="0"/>
          <a:stretch/>
        </p:blipFill>
        <p:spPr>
          <a:xfrm>
            <a:off x="73377" y="2443964"/>
            <a:ext cx="6285577" cy="3609994"/>
          </a:xfrm>
          <a:prstGeom prst="rect">
            <a:avLst/>
          </a:prstGeom>
          <a:noFill/>
          <a:ln>
            <a:noFill/>
          </a:ln>
        </p:spPr>
      </p:pic>
      <p:pic>
        <p:nvPicPr>
          <p:cNvPr id="121" name="Shape 121"/>
          <p:cNvPicPr preferRelativeResize="0"/>
          <p:nvPr/>
        </p:nvPicPr>
        <p:blipFill rotWithShape="1">
          <a:blip r:embed="rId4">
            <a:alphaModFix/>
          </a:blip>
          <a:srcRect b="0" l="0" r="0" t="0"/>
          <a:stretch/>
        </p:blipFill>
        <p:spPr>
          <a:xfrm>
            <a:off x="3216166" y="3475725"/>
            <a:ext cx="5927834" cy="33283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pic>
        <p:nvPicPr>
          <p:cNvPr id="809" name="Shape 809"/>
          <p:cNvPicPr preferRelativeResize="0"/>
          <p:nvPr/>
        </p:nvPicPr>
        <p:blipFill rotWithShape="1">
          <a:blip r:embed="rId3">
            <a:alphaModFix/>
          </a:blip>
          <a:srcRect b="0" l="0" r="0" t="0"/>
          <a:stretch/>
        </p:blipFill>
        <p:spPr>
          <a:xfrm>
            <a:off x="116184" y="0"/>
            <a:ext cx="8911632" cy="6858000"/>
          </a:xfrm>
          <a:prstGeom prst="rect">
            <a:avLst/>
          </a:prstGeom>
          <a:noFill/>
          <a:ln>
            <a:noFill/>
          </a:ln>
        </p:spPr>
      </p:pic>
      <p:sp>
        <p:nvSpPr>
          <p:cNvPr id="810" name="Shape 810"/>
          <p:cNvSpPr/>
          <p:nvPr/>
        </p:nvSpPr>
        <p:spPr>
          <a:xfrm>
            <a:off x="183654" y="3327991"/>
            <a:ext cx="4526569" cy="297712"/>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11" name="Shape 811"/>
          <p:cNvSpPr txBox="1"/>
          <p:nvPr/>
        </p:nvSpPr>
        <p:spPr>
          <a:xfrm>
            <a:off x="3923417" y="3761330"/>
            <a:ext cx="2945216"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the sessiondata.mat</a:t>
            </a:r>
          </a:p>
        </p:txBody>
      </p:sp>
      <p:cxnSp>
        <p:nvCxnSpPr>
          <p:cNvPr id="812" name="Shape 812"/>
          <p:cNvCxnSpPr>
            <a:stCxn id="810" idx="2"/>
            <a:endCxn id="811" idx="1"/>
          </p:cNvCxnSpPr>
          <p:nvPr/>
        </p:nvCxnSpPr>
        <p:spPr>
          <a:xfrm>
            <a:off x="2446938" y="3625703"/>
            <a:ext cx="1476600" cy="320400"/>
          </a:xfrm>
          <a:prstGeom prst="straightConnector1">
            <a:avLst/>
          </a:prstGeom>
          <a:noFill/>
          <a:ln cap="flat" cmpd="sng" w="28575">
            <a:solidFill>
              <a:schemeClr val="accent6"/>
            </a:solidFill>
            <a:prstDash val="solid"/>
            <a:miter lim="800000"/>
            <a:headEnd len="med" w="med" type="none"/>
            <a:tailEnd len="lg" w="lg" type="stealth"/>
          </a:ln>
        </p:spPr>
      </p:cxnSp>
      <p:sp>
        <p:nvSpPr>
          <p:cNvPr id="813" name="Shape 813"/>
          <p:cNvSpPr/>
          <p:nvPr/>
        </p:nvSpPr>
        <p:spPr>
          <a:xfrm>
            <a:off x="187198" y="6276754"/>
            <a:ext cx="2279555" cy="297712"/>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14" name="Shape 814"/>
          <p:cNvSpPr txBox="1"/>
          <p:nvPr/>
        </p:nvSpPr>
        <p:spPr>
          <a:xfrm>
            <a:off x="3788738" y="6211669"/>
            <a:ext cx="2945216"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PLS analysis type</a:t>
            </a:r>
          </a:p>
        </p:txBody>
      </p:sp>
      <p:cxnSp>
        <p:nvCxnSpPr>
          <p:cNvPr id="815" name="Shape 815"/>
          <p:cNvCxnSpPr>
            <a:stCxn id="813" idx="3"/>
            <a:endCxn id="814" idx="1"/>
          </p:cNvCxnSpPr>
          <p:nvPr/>
        </p:nvCxnSpPr>
        <p:spPr>
          <a:xfrm flipH="1" rot="10800000">
            <a:off x="2466753" y="6396210"/>
            <a:ext cx="1322100" cy="29400"/>
          </a:xfrm>
          <a:prstGeom prst="straightConnector1">
            <a:avLst/>
          </a:prstGeom>
          <a:noFill/>
          <a:ln cap="flat" cmpd="sng" w="28575">
            <a:solidFill>
              <a:schemeClr val="accent6"/>
            </a:solidFill>
            <a:prstDash val="solid"/>
            <a:miter lim="800000"/>
            <a:headEnd len="med" w="med" type="none"/>
            <a:tailEnd len="lg" w="lg" type="stealth"/>
          </a:ln>
        </p:spPr>
      </p:cxnSp>
      <p:sp>
        <p:nvSpPr>
          <p:cNvPr id="816" name="Shape 816"/>
          <p:cNvSpPr txBox="1"/>
          <p:nvPr/>
        </p:nvSpPr>
        <p:spPr>
          <a:xfrm>
            <a:off x="5020472" y="1879470"/>
            <a:ext cx="3673098" cy="95410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PLSgui batch file for block analysis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pic>
        <p:nvPicPr>
          <p:cNvPr id="821" name="Shape 821"/>
          <p:cNvPicPr preferRelativeResize="0"/>
          <p:nvPr/>
        </p:nvPicPr>
        <p:blipFill rotWithShape="1">
          <a:blip r:embed="rId3">
            <a:alphaModFix/>
          </a:blip>
          <a:srcRect b="0" l="0" r="0" t="0"/>
          <a:stretch/>
        </p:blipFill>
        <p:spPr>
          <a:xfrm>
            <a:off x="116184" y="0"/>
            <a:ext cx="8911632" cy="6858000"/>
          </a:xfrm>
          <a:prstGeom prst="rect">
            <a:avLst/>
          </a:prstGeom>
          <a:noFill/>
          <a:ln>
            <a:noFill/>
          </a:ln>
        </p:spPr>
      </p:pic>
      <p:sp>
        <p:nvSpPr>
          <p:cNvPr id="822" name="Shape 822"/>
          <p:cNvSpPr txBox="1"/>
          <p:nvPr/>
        </p:nvSpPr>
        <p:spPr>
          <a:xfrm>
            <a:off x="4999207" y="1751879"/>
            <a:ext cx="3673098" cy="95410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PLSgui batch file for block analysis</a:t>
            </a:r>
          </a:p>
        </p:txBody>
      </p:sp>
      <p:sp>
        <p:nvSpPr>
          <p:cNvPr id="823" name="Shape 823"/>
          <p:cNvSpPr/>
          <p:nvPr/>
        </p:nvSpPr>
        <p:spPr>
          <a:xfrm>
            <a:off x="176566" y="1258187"/>
            <a:ext cx="2279555" cy="297712"/>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24" name="Shape 824"/>
          <p:cNvSpPr txBox="1"/>
          <p:nvPr/>
        </p:nvSpPr>
        <p:spPr>
          <a:xfrm>
            <a:off x="3778106" y="1193102"/>
            <a:ext cx="2945216"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mean centering  type</a:t>
            </a:r>
          </a:p>
        </p:txBody>
      </p:sp>
      <p:cxnSp>
        <p:nvCxnSpPr>
          <p:cNvPr id="825" name="Shape 825"/>
          <p:cNvCxnSpPr>
            <a:stCxn id="823" idx="3"/>
            <a:endCxn id="824" idx="1"/>
          </p:cNvCxnSpPr>
          <p:nvPr/>
        </p:nvCxnSpPr>
        <p:spPr>
          <a:xfrm flipH="1" rot="10800000">
            <a:off x="2456121" y="1377643"/>
            <a:ext cx="1322100" cy="29400"/>
          </a:xfrm>
          <a:prstGeom prst="straightConnector1">
            <a:avLst/>
          </a:prstGeom>
          <a:noFill/>
          <a:ln cap="flat" cmpd="sng" w="28575">
            <a:solidFill>
              <a:schemeClr val="accent6"/>
            </a:solidFill>
            <a:prstDash val="solid"/>
            <a:miter lim="800000"/>
            <a:headEnd len="med" w="med" type="none"/>
            <a:tailEnd len="lg" w="lg" type="stealth"/>
          </a:ln>
        </p:spPr>
      </p:cxnSp>
      <p:sp>
        <p:nvSpPr>
          <p:cNvPr id="826" name="Shape 826"/>
          <p:cNvSpPr/>
          <p:nvPr/>
        </p:nvSpPr>
        <p:spPr>
          <a:xfrm>
            <a:off x="212008" y="2505741"/>
            <a:ext cx="2279555" cy="864780"/>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27" name="Shape 827"/>
          <p:cNvSpPr txBox="1"/>
          <p:nvPr/>
        </p:nvSpPr>
        <p:spPr>
          <a:xfrm>
            <a:off x="3526469" y="3418851"/>
            <a:ext cx="2945216"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resampling</a:t>
            </a:r>
          </a:p>
        </p:txBody>
      </p:sp>
      <p:cxnSp>
        <p:nvCxnSpPr>
          <p:cNvPr id="828" name="Shape 828"/>
          <p:cNvCxnSpPr>
            <a:stCxn id="826" idx="3"/>
            <a:endCxn id="827" idx="1"/>
          </p:cNvCxnSpPr>
          <p:nvPr/>
        </p:nvCxnSpPr>
        <p:spPr>
          <a:xfrm>
            <a:off x="2491563" y="2938131"/>
            <a:ext cx="1035000" cy="665400"/>
          </a:xfrm>
          <a:prstGeom prst="straightConnector1">
            <a:avLst/>
          </a:prstGeom>
          <a:noFill/>
          <a:ln cap="flat" cmpd="sng" w="28575">
            <a:solidFill>
              <a:schemeClr val="accent6"/>
            </a:solidFill>
            <a:prstDash val="solid"/>
            <a:miter lim="800000"/>
            <a:headEnd len="med" w="med" type="none"/>
            <a:tailEnd len="lg" w="lg" type="stealth"/>
          </a:ln>
        </p:spPr>
      </p:cxnSp>
      <p:sp>
        <p:nvSpPr>
          <p:cNvPr id="829" name="Shape 829"/>
          <p:cNvSpPr/>
          <p:nvPr/>
        </p:nvSpPr>
        <p:spPr>
          <a:xfrm>
            <a:off x="148856" y="5773479"/>
            <a:ext cx="2388781" cy="265814"/>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30" name="Shape 830"/>
          <p:cNvSpPr txBox="1"/>
          <p:nvPr/>
        </p:nvSpPr>
        <p:spPr>
          <a:xfrm>
            <a:off x="3615072" y="5873613"/>
            <a:ext cx="3774556"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which conditions to analyze</a:t>
            </a:r>
          </a:p>
        </p:txBody>
      </p:sp>
      <p:cxnSp>
        <p:nvCxnSpPr>
          <p:cNvPr id="831" name="Shape 831"/>
          <p:cNvCxnSpPr>
            <a:stCxn id="829" idx="3"/>
            <a:endCxn id="830" idx="1"/>
          </p:cNvCxnSpPr>
          <p:nvPr/>
        </p:nvCxnSpPr>
        <p:spPr>
          <a:xfrm>
            <a:off x="2537637" y="5906386"/>
            <a:ext cx="1077300" cy="1518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pic>
        <p:nvPicPr>
          <p:cNvPr id="836" name="Shape 836"/>
          <p:cNvPicPr preferRelativeResize="0"/>
          <p:nvPr/>
        </p:nvPicPr>
        <p:blipFill rotWithShape="1">
          <a:blip r:embed="rId3">
            <a:alphaModFix/>
          </a:blip>
          <a:srcRect b="0" l="0" r="0" t="0"/>
          <a:stretch/>
        </p:blipFill>
        <p:spPr>
          <a:xfrm>
            <a:off x="0" y="994088"/>
            <a:ext cx="9144000" cy="4869824"/>
          </a:xfrm>
          <a:prstGeom prst="rect">
            <a:avLst/>
          </a:prstGeom>
          <a:noFill/>
          <a:ln>
            <a:noFill/>
          </a:ln>
        </p:spPr>
      </p:pic>
      <p:sp>
        <p:nvSpPr>
          <p:cNvPr id="837" name="Shape 837"/>
          <p:cNvSpPr/>
          <p:nvPr/>
        </p:nvSpPr>
        <p:spPr>
          <a:xfrm>
            <a:off x="1246909" y="4132615"/>
            <a:ext cx="6709559" cy="653143"/>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pic>
        <p:nvPicPr>
          <p:cNvPr id="842" name="Shape 842"/>
          <p:cNvPicPr preferRelativeResize="0"/>
          <p:nvPr/>
        </p:nvPicPr>
        <p:blipFill rotWithShape="1">
          <a:blip r:embed="rId3">
            <a:alphaModFix/>
          </a:blip>
          <a:srcRect b="0" l="0" r="0" t="0"/>
          <a:stretch/>
        </p:blipFill>
        <p:spPr>
          <a:xfrm>
            <a:off x="170482" y="317412"/>
            <a:ext cx="5438614" cy="3432459"/>
          </a:xfrm>
          <a:prstGeom prst="rect">
            <a:avLst/>
          </a:prstGeom>
          <a:noFill/>
          <a:ln>
            <a:noFill/>
          </a:ln>
        </p:spPr>
      </p:pic>
      <p:pic>
        <p:nvPicPr>
          <p:cNvPr id="843" name="Shape 843"/>
          <p:cNvPicPr preferRelativeResize="0"/>
          <p:nvPr/>
        </p:nvPicPr>
        <p:blipFill rotWithShape="1">
          <a:blip r:embed="rId4">
            <a:alphaModFix/>
          </a:blip>
          <a:srcRect b="0" l="0" r="0" t="0"/>
          <a:stretch/>
        </p:blipFill>
        <p:spPr>
          <a:xfrm>
            <a:off x="3518115" y="2819001"/>
            <a:ext cx="5438614" cy="3432459"/>
          </a:xfrm>
          <a:prstGeom prst="rect">
            <a:avLst/>
          </a:prstGeom>
          <a:noFill/>
          <a:ln>
            <a:noFill/>
          </a:ln>
        </p:spPr>
      </p:pic>
      <p:sp>
        <p:nvSpPr>
          <p:cNvPr id="844" name="Shape 844"/>
          <p:cNvSpPr txBox="1"/>
          <p:nvPr/>
        </p:nvSpPr>
        <p:spPr>
          <a:xfrm>
            <a:off x="5177642" y="863099"/>
            <a:ext cx="3839709" cy="1384995"/>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PLSgui scree plots</a:t>
            </a:r>
          </a:p>
          <a:p>
            <a:pPr indent="0" lvl="0" marL="0" marR="0" rtl="0" algn="ctr">
              <a:spcBef>
                <a:spcPts val="0"/>
              </a:spcBef>
              <a:buNone/>
            </a:pPr>
            <a:r>
              <a:rPr lang="en-US" sz="2800">
                <a:solidFill>
                  <a:schemeClr val="dk1"/>
                </a:solidFill>
                <a:latin typeface="Calibri"/>
                <a:ea typeface="Calibri"/>
                <a:cs typeface="Calibri"/>
                <a:sym typeface="Calibri"/>
              </a:rPr>
              <a:t>LV1 explains 33.5% covariance</a:t>
            </a:r>
          </a:p>
        </p:txBody>
      </p:sp>
      <p:sp>
        <p:nvSpPr>
          <p:cNvPr id="845" name="Shape 845"/>
          <p:cNvSpPr txBox="1"/>
          <p:nvPr/>
        </p:nvSpPr>
        <p:spPr>
          <a:xfrm>
            <a:off x="256102" y="518993"/>
            <a:ext cx="2310248" cy="369332"/>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PLS Singular Value Plot</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pic>
        <p:nvPicPr>
          <p:cNvPr id="850" name="Shape 850"/>
          <p:cNvPicPr preferRelativeResize="0"/>
          <p:nvPr/>
        </p:nvPicPr>
        <p:blipFill rotWithShape="1">
          <a:blip r:embed="rId3">
            <a:alphaModFix/>
          </a:blip>
          <a:srcRect b="0" l="0" r="0" t="0"/>
          <a:stretch/>
        </p:blipFill>
        <p:spPr>
          <a:xfrm>
            <a:off x="0" y="970221"/>
            <a:ext cx="9144000" cy="4917558"/>
          </a:xfrm>
          <a:prstGeom prst="rect">
            <a:avLst/>
          </a:prstGeom>
          <a:noFill/>
          <a:ln>
            <a:noFill/>
          </a:ln>
        </p:spPr>
      </p:pic>
      <p:sp>
        <p:nvSpPr>
          <p:cNvPr id="851" name="Shape 851"/>
          <p:cNvSpPr txBox="1"/>
          <p:nvPr/>
        </p:nvSpPr>
        <p:spPr>
          <a:xfrm>
            <a:off x="0" y="237505"/>
            <a:ext cx="7886700" cy="859483"/>
          </a:xfrm>
          <a:prstGeom prst="rect">
            <a:avLst/>
          </a:prstGeom>
          <a:noFill/>
          <a:ln>
            <a:noFill/>
          </a:ln>
        </p:spPr>
        <p:txBody>
          <a:bodyPr anchorCtr="0" anchor="t" bIns="45700" lIns="91425" rIns="91425" wrap="square" tIns="45700">
            <a:noAutofit/>
          </a:bodyPr>
          <a:lstStyle/>
          <a:p>
            <a:pPr indent="-203200" lvl="0" marL="0" marR="0" rtl="0" algn="l">
              <a:lnSpc>
                <a:spcPct val="90000"/>
              </a:lnSpc>
              <a:spcBef>
                <a:spcPts val="0"/>
              </a:spcBef>
              <a:buClr>
                <a:schemeClr val="dk1"/>
              </a:buClr>
              <a:buSzPts val="3200"/>
              <a:buFont typeface="Calibri"/>
              <a:buNone/>
            </a:pPr>
            <a:r>
              <a:rPr lang="en-US" sz="3200">
                <a:solidFill>
                  <a:schemeClr val="dk1"/>
                </a:solidFill>
                <a:latin typeface="Calibri"/>
                <a:ea typeface="Calibri"/>
                <a:cs typeface="Calibri"/>
                <a:sym typeface="Calibri"/>
              </a:rPr>
              <a:t>Design scores for LV 1</a:t>
            </a:r>
          </a:p>
        </p:txBody>
      </p:sp>
      <p:sp>
        <p:nvSpPr>
          <p:cNvPr id="852" name="Shape 852"/>
          <p:cNvSpPr/>
          <p:nvPr/>
        </p:nvSpPr>
        <p:spPr>
          <a:xfrm rot="2925195">
            <a:off x="6435147" y="2233917"/>
            <a:ext cx="498046" cy="957033"/>
          </a:xfrm>
          <a:prstGeom prst="rightBrace">
            <a:avLst>
              <a:gd fmla="val 8333" name="adj1"/>
              <a:gd fmla="val 50000" name="adj2"/>
            </a:avLst>
          </a:prstGeom>
          <a:noFill/>
          <a:ln cap="flat" cmpd="sng" w="254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853" name="Shape 853"/>
          <p:cNvSpPr txBox="1"/>
          <p:nvPr/>
        </p:nvSpPr>
        <p:spPr>
          <a:xfrm>
            <a:off x="6527977" y="2931687"/>
            <a:ext cx="2414005"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Objects vs Scrambled Objects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pic>
        <p:nvPicPr>
          <p:cNvPr id="858" name="Shape 858"/>
          <p:cNvPicPr preferRelativeResize="0"/>
          <p:nvPr/>
        </p:nvPicPr>
        <p:blipFill rotWithShape="1">
          <a:blip r:embed="rId3">
            <a:alphaModFix/>
          </a:blip>
          <a:srcRect b="0" l="0" r="0" t="0"/>
          <a:stretch/>
        </p:blipFill>
        <p:spPr>
          <a:xfrm>
            <a:off x="0" y="820700"/>
            <a:ext cx="9144000" cy="5216599"/>
          </a:xfrm>
          <a:prstGeom prst="rect">
            <a:avLst/>
          </a:prstGeom>
          <a:noFill/>
          <a:ln>
            <a:noFill/>
          </a:ln>
        </p:spPr>
      </p:pic>
      <p:sp>
        <p:nvSpPr>
          <p:cNvPr id="859" name="Shape 859"/>
          <p:cNvSpPr txBox="1"/>
          <p:nvPr/>
        </p:nvSpPr>
        <p:spPr>
          <a:xfrm>
            <a:off x="0" y="237505"/>
            <a:ext cx="7886700" cy="859483"/>
          </a:xfrm>
          <a:prstGeom prst="rect">
            <a:avLst/>
          </a:prstGeom>
          <a:noFill/>
          <a:ln>
            <a:noFill/>
          </a:ln>
        </p:spPr>
        <p:txBody>
          <a:bodyPr anchorCtr="0" anchor="t" bIns="45700" lIns="91425" rIns="91425" wrap="square" tIns="45700">
            <a:noAutofit/>
          </a:bodyPr>
          <a:lstStyle/>
          <a:p>
            <a:pPr indent="-203200" lvl="0" marL="0" marR="0" rtl="0" algn="l">
              <a:lnSpc>
                <a:spcPct val="90000"/>
              </a:lnSpc>
              <a:spcBef>
                <a:spcPts val="0"/>
              </a:spcBef>
              <a:buClr>
                <a:schemeClr val="dk1"/>
              </a:buClr>
              <a:buSzPts val="3200"/>
              <a:buFont typeface="Calibri"/>
              <a:buNone/>
            </a:pPr>
            <a:r>
              <a:rPr lang="en-US" sz="3200">
                <a:solidFill>
                  <a:schemeClr val="dk1"/>
                </a:solidFill>
                <a:latin typeface="Calibri"/>
                <a:ea typeface="Calibri"/>
                <a:cs typeface="Calibri"/>
                <a:sym typeface="Calibri"/>
              </a:rPr>
              <a:t>Brain Scores for LV 1</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pic>
        <p:nvPicPr>
          <p:cNvPr id="864" name="Shape 864"/>
          <p:cNvPicPr preferRelativeResize="0"/>
          <p:nvPr/>
        </p:nvPicPr>
        <p:blipFill rotWithShape="1">
          <a:blip r:embed="rId3">
            <a:alphaModFix/>
          </a:blip>
          <a:srcRect b="0" l="0" r="0" t="0"/>
          <a:stretch/>
        </p:blipFill>
        <p:spPr>
          <a:xfrm>
            <a:off x="376018" y="1580827"/>
            <a:ext cx="8241040" cy="4534104"/>
          </a:xfrm>
          <a:prstGeom prst="rect">
            <a:avLst/>
          </a:prstGeom>
          <a:noFill/>
          <a:ln>
            <a:noFill/>
          </a:ln>
        </p:spPr>
      </p:pic>
      <p:sp>
        <p:nvSpPr>
          <p:cNvPr id="865" name="Shape 865"/>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All the results live in BfMRIresult.mat</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Shape 871"/>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BfMRIresult.mat</a:t>
            </a:r>
          </a:p>
        </p:txBody>
      </p:sp>
      <p:pic>
        <p:nvPicPr>
          <p:cNvPr id="872" name="Shape 872"/>
          <p:cNvPicPr preferRelativeResize="0"/>
          <p:nvPr/>
        </p:nvPicPr>
        <p:blipFill rotWithShape="1">
          <a:blip r:embed="rId3">
            <a:alphaModFix/>
          </a:blip>
          <a:srcRect b="0" l="0" r="0" t="0"/>
          <a:stretch/>
        </p:blipFill>
        <p:spPr>
          <a:xfrm>
            <a:off x="4041012" y="1565329"/>
            <a:ext cx="4715504" cy="4680488"/>
          </a:xfrm>
          <a:prstGeom prst="rect">
            <a:avLst/>
          </a:prstGeom>
          <a:noFill/>
          <a:ln>
            <a:noFill/>
          </a:ln>
        </p:spPr>
      </p:pic>
      <p:sp>
        <p:nvSpPr>
          <p:cNvPr id="873" name="Shape 873"/>
          <p:cNvSpPr txBox="1"/>
          <p:nvPr/>
        </p:nvSpPr>
        <p:spPr>
          <a:xfrm>
            <a:off x="0" y="2723399"/>
            <a:ext cx="4123693" cy="147732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u: Brain singular vectors </a:t>
            </a:r>
          </a:p>
          <a:p>
            <a:pPr indent="0" lvl="0" marL="0" marR="0" rtl="0" algn="l">
              <a:spcBef>
                <a:spcPts val="0"/>
              </a:spcBef>
              <a:buNone/>
            </a:pPr>
            <a:r>
              <a:rPr lang="en-US" sz="1800">
                <a:solidFill>
                  <a:schemeClr val="dk1"/>
                </a:solidFill>
                <a:latin typeface="Calibri"/>
                <a:ea typeface="Calibri"/>
                <a:cs typeface="Calibri"/>
                <a:sym typeface="Calibri"/>
              </a:rPr>
              <a:t>s: Singular values</a:t>
            </a:r>
          </a:p>
          <a:p>
            <a:pPr indent="0" lvl="0" marL="0" marR="0" rtl="0" algn="l">
              <a:spcBef>
                <a:spcPts val="0"/>
              </a:spcBef>
              <a:buNone/>
            </a:pPr>
            <a:r>
              <a:rPr lang="en-US" sz="1800">
                <a:solidFill>
                  <a:schemeClr val="dk1"/>
                </a:solidFill>
                <a:latin typeface="Calibri"/>
                <a:ea typeface="Calibri"/>
                <a:cs typeface="Calibri"/>
                <a:sym typeface="Calibri"/>
              </a:rPr>
              <a:t>v: Design singular vectors</a:t>
            </a:r>
          </a:p>
          <a:p>
            <a:pPr indent="0" lvl="0" marL="0" marR="0" rtl="0" algn="l">
              <a:spcBef>
                <a:spcPts val="0"/>
              </a:spcBef>
              <a:buNone/>
            </a:pPr>
            <a:r>
              <a:rPr lang="en-US" sz="1800">
                <a:solidFill>
                  <a:schemeClr val="dk1"/>
                </a:solidFill>
                <a:latin typeface="Calibri"/>
                <a:ea typeface="Calibri"/>
                <a:cs typeface="Calibri"/>
                <a:sym typeface="Calibri"/>
              </a:rPr>
              <a:t>usc: Brain scores (Brain latent variable)</a:t>
            </a:r>
          </a:p>
          <a:p>
            <a:pPr indent="0" lvl="0" marL="0" marR="0" rtl="0" algn="l">
              <a:spcBef>
                <a:spcPts val="0"/>
              </a:spcBef>
              <a:buNone/>
            </a:pPr>
            <a:r>
              <a:rPr lang="en-US" sz="1800">
                <a:solidFill>
                  <a:schemeClr val="dk1"/>
                </a:solidFill>
                <a:latin typeface="Calibri"/>
                <a:ea typeface="Calibri"/>
                <a:cs typeface="Calibri"/>
                <a:sym typeface="Calibri"/>
              </a:rPr>
              <a:t>vsc: Design scores (Design latent variable)</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BfMRIresult.mat – resampling</a:t>
            </a:r>
          </a:p>
        </p:txBody>
      </p:sp>
      <p:pic>
        <p:nvPicPr>
          <p:cNvPr id="879" name="Shape 879"/>
          <p:cNvPicPr preferRelativeResize="0"/>
          <p:nvPr/>
        </p:nvPicPr>
        <p:blipFill rotWithShape="1">
          <a:blip r:embed="rId3">
            <a:alphaModFix/>
          </a:blip>
          <a:srcRect b="0" l="0" r="0" t="0"/>
          <a:stretch/>
        </p:blipFill>
        <p:spPr>
          <a:xfrm>
            <a:off x="628650" y="2045130"/>
            <a:ext cx="3648075" cy="2209800"/>
          </a:xfrm>
          <a:prstGeom prst="rect">
            <a:avLst/>
          </a:prstGeom>
          <a:noFill/>
          <a:ln>
            <a:noFill/>
          </a:ln>
        </p:spPr>
      </p:pic>
      <p:pic>
        <p:nvPicPr>
          <p:cNvPr id="880" name="Shape 880"/>
          <p:cNvPicPr preferRelativeResize="0"/>
          <p:nvPr/>
        </p:nvPicPr>
        <p:blipFill rotWithShape="1">
          <a:blip r:embed="rId4">
            <a:alphaModFix/>
          </a:blip>
          <a:srcRect b="0" l="0" r="0" t="0"/>
          <a:stretch/>
        </p:blipFill>
        <p:spPr>
          <a:xfrm>
            <a:off x="5112180" y="1859151"/>
            <a:ext cx="3848100" cy="3867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Shape 885"/>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PLSgui summary</a:t>
            </a:r>
          </a:p>
        </p:txBody>
      </p:sp>
      <p:sp>
        <p:nvSpPr>
          <p:cNvPr id="886" name="Shape 886"/>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17780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3 main steps</a:t>
            </a:r>
          </a:p>
          <a:p>
            <a:pPr indent="-514350" lvl="0" marL="514350" marR="0" rtl="0" algn="l">
              <a:lnSpc>
                <a:spcPct val="90000"/>
              </a:lnSpc>
              <a:spcBef>
                <a:spcPts val="100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Creating datamat file from time series data</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Requires some additional choices about preprocessing the data matrices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chose to look at blocks over time</a:t>
            </a:r>
          </a:p>
          <a:p>
            <a:pPr indent="-514350" lvl="0" marL="514350" marR="0" rtl="0" algn="l">
              <a:lnSpc>
                <a:spcPct val="90000"/>
              </a:lnSpc>
              <a:spcBef>
                <a:spcPts val="100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Run PLS analysis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Standard mean-center approach</a:t>
            </a:r>
          </a:p>
          <a:p>
            <a:pPr indent="-514350" lvl="0" marL="514350" marR="0" rtl="0" algn="l">
              <a:lnSpc>
                <a:spcPct val="90000"/>
              </a:lnSpc>
              <a:spcBef>
                <a:spcPts val="1000"/>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Interpret results through PLSgui viewers</a:t>
            </a:r>
          </a:p>
          <a:p>
            <a:pPr indent="-152400" lvl="1" marL="457200" marR="0" rtl="0" algn="l">
              <a:lnSpc>
                <a:spcPct val="90000"/>
              </a:lnSpc>
              <a:spcBef>
                <a:spcPts val="500"/>
              </a:spcBef>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Shape 126"/>
          <p:cNvPicPr preferRelativeResize="0"/>
          <p:nvPr/>
        </p:nvPicPr>
        <p:blipFill rotWithShape="1">
          <a:blip r:embed="rId3">
            <a:alphaModFix/>
          </a:blip>
          <a:srcRect b="0" l="0" r="0" t="0"/>
          <a:stretch/>
        </p:blipFill>
        <p:spPr>
          <a:xfrm>
            <a:off x="4098326" y="4044836"/>
            <a:ext cx="5031160" cy="2526439"/>
          </a:xfrm>
          <a:prstGeom prst="rect">
            <a:avLst/>
          </a:prstGeom>
          <a:noFill/>
          <a:ln>
            <a:noFill/>
          </a:ln>
        </p:spPr>
      </p:pic>
      <p:sp>
        <p:nvSpPr>
          <p:cNvPr id="127" name="Shape 127"/>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Task Design</a:t>
            </a:r>
          </a:p>
        </p:txBody>
      </p:sp>
      <p:sp>
        <p:nvSpPr>
          <p:cNvPr id="128" name="Shape 128"/>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45 participants (we’re just going to look at sub-09)</a:t>
            </a:r>
          </a:p>
          <a:p>
            <a:pPr indent="-228600" lvl="0" marL="228600" marR="0" rtl="0" algn="l">
              <a:lnSpc>
                <a:spcPct val="8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2 runs (we’re just going to look at run-01)</a:t>
            </a:r>
          </a:p>
          <a:p>
            <a:pPr indent="-228600" lvl="0" marL="228600" marR="0" rtl="0" algn="l">
              <a:lnSpc>
                <a:spcPct val="8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Block Design</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Words</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Pictures of Objects</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Scrambled Objects</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Consonant Letter Strings</a:t>
            </a: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Fixation</a:t>
            </a:r>
          </a:p>
          <a:p>
            <a:pPr indent="-228600" lvl="0" marL="228600" marR="0" rtl="0" algn="l">
              <a:lnSpc>
                <a:spcPct val="8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16 sec blocks</a:t>
            </a:r>
          </a:p>
          <a:p>
            <a:pPr indent="-228600" lvl="0" marL="228600" marR="0" rtl="0" algn="l">
              <a:lnSpc>
                <a:spcPct val="80000"/>
              </a:lnSpc>
              <a:spcBef>
                <a:spcPts val="100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One-back task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Shape 891"/>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PLSgui summary</a:t>
            </a:r>
          </a:p>
        </p:txBody>
      </p:sp>
      <p:sp>
        <p:nvSpPr>
          <p:cNvPr id="892" name="Shape 892"/>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Clicking and manual entry is an easy place to start</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But can be semi-automated through batch files</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For our single-subject analysis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Largest difference in brain function was for objects vs scrambled objects</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All data files, specs and results stored in .mat files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Keep track of how you ran your analyses</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Export data for prettier visualizations (bar graphs, brain maps)</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Shape 898"/>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A bit of a breather?</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Shape 903"/>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Two Ways</a:t>
            </a:r>
          </a:p>
        </p:txBody>
      </p:sp>
      <p:sp>
        <p:nvSpPr>
          <p:cNvPr id="904" name="Shape 904"/>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Same type of PLS: mean centered</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a.k.a. barycentric discriminant</a:t>
            </a:r>
          </a:p>
          <a:p>
            <a:pPr indent="-228600" lvl="0" marL="228600" marR="0" rtl="0" algn="l">
              <a:lnSpc>
                <a:spcPct val="90000"/>
              </a:lnSpc>
              <a:spcBef>
                <a:spcPts val="1000"/>
              </a:spcBef>
              <a:spcAft>
                <a:spcPts val="0"/>
              </a:spcAft>
              <a:buClr>
                <a:srgbClr val="7F7F7F"/>
              </a:buClr>
              <a:buSzPts val="2800"/>
              <a:buFont typeface="Arial"/>
              <a:buChar char="•"/>
            </a:pPr>
            <a:r>
              <a:rPr b="0" i="0" lang="en-US" sz="2800" u="none" cap="none" strike="noStrike">
                <a:solidFill>
                  <a:srgbClr val="7F7F7F"/>
                </a:solidFill>
                <a:latin typeface="Calibri"/>
                <a:ea typeface="Calibri"/>
                <a:cs typeface="Calibri"/>
                <a:sym typeface="Calibri"/>
              </a:rPr>
              <a:t>PLSGui</a:t>
            </a:r>
          </a:p>
          <a:p>
            <a:pPr indent="-228600" lvl="1" marL="685800" marR="0" rtl="0" algn="l">
              <a:lnSpc>
                <a:spcPct val="90000"/>
              </a:lnSpc>
              <a:spcBef>
                <a:spcPts val="500"/>
              </a:spcBef>
              <a:spcAft>
                <a:spcPts val="0"/>
              </a:spcAft>
              <a:buClr>
                <a:srgbClr val="7F7F7F"/>
              </a:buClr>
              <a:buSzPts val="2400"/>
              <a:buFont typeface="Arial"/>
              <a:buChar char="•"/>
            </a:pPr>
            <a:r>
              <a:rPr b="0" i="0" lang="en-US" sz="2400" u="none" cap="none" strike="noStrike">
                <a:solidFill>
                  <a:srgbClr val="7F7F7F"/>
                </a:solidFill>
                <a:latin typeface="Calibri"/>
                <a:ea typeface="Calibri"/>
                <a:cs typeface="Calibri"/>
                <a:sym typeface="Calibri"/>
              </a:rPr>
              <a:t>Which formats the data one way</a:t>
            </a:r>
          </a:p>
          <a:p>
            <a:pPr indent="-228600" lvl="1" marL="685800" marR="0" rtl="0" algn="l">
              <a:lnSpc>
                <a:spcPct val="90000"/>
              </a:lnSpc>
              <a:spcBef>
                <a:spcPts val="500"/>
              </a:spcBef>
              <a:spcAft>
                <a:spcPts val="0"/>
              </a:spcAft>
              <a:buClr>
                <a:srgbClr val="7F7F7F"/>
              </a:buClr>
              <a:buSzPts val="2400"/>
              <a:buFont typeface="Arial"/>
              <a:buChar char="•"/>
            </a:pPr>
            <a:r>
              <a:rPr b="0" i="0" lang="en-US" sz="2400" u="none" cap="none" strike="noStrike">
                <a:solidFill>
                  <a:srgbClr val="7F7F7F"/>
                </a:solidFill>
                <a:latin typeface="Calibri"/>
                <a:ea typeface="Calibri"/>
                <a:cs typeface="Calibri"/>
                <a:sym typeface="Calibri"/>
              </a:rPr>
              <a:t>Treating it as a block design then average</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Which formats the data a slightly different way</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Treating it as event related then average</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Shape 90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sp>
        <p:nvSpPr>
          <p:cNvPr id="910" name="Shape 910"/>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 libraries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oro.nifti</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TInPosition</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Shape 915"/>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sp>
        <p:nvSpPr>
          <p:cNvPr id="916" name="Shape 916"/>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What we’ll need:</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Shape 922"/>
          <p:cNvSpPr txBox="1"/>
          <p:nvPr>
            <p:ph type="title"/>
          </p:nvPr>
        </p:nvSpPr>
        <p:spPr>
          <a:xfrm>
            <a:off x="0" y="29882"/>
            <a:ext cx="7886700" cy="775252"/>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The two matrices we have today</a:t>
            </a:r>
          </a:p>
        </p:txBody>
      </p:sp>
      <p:graphicFrame>
        <p:nvGraphicFramePr>
          <p:cNvPr id="923" name="Shape 923"/>
          <p:cNvGraphicFramePr/>
          <p:nvPr/>
        </p:nvGraphicFramePr>
        <p:xfrm>
          <a:off x="6494054" y="1670152"/>
          <a:ext cx="3000000" cy="3000000"/>
        </p:xfrm>
        <a:graphic>
          <a:graphicData uri="http://schemas.openxmlformats.org/drawingml/2006/table">
            <a:tbl>
              <a:tblPr bandRow="1" firstRow="1">
                <a:noFill/>
                <a:tableStyleId>{88CC7284-17C6-4F87-B917-4D39E31CF26C}</a:tableStyleId>
              </a:tblPr>
              <a:tblGrid>
                <a:gridCol w="365750"/>
                <a:gridCol w="365750"/>
                <a:gridCol w="365750"/>
                <a:gridCol w="365750"/>
                <a:gridCol w="365750"/>
              </a:tblGrid>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182875">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1" lang="en-US" sz="600">
                          <a:solidFill>
                            <a:schemeClr val="dk1"/>
                          </a:solidFill>
                          <a:latin typeface="Arial"/>
                          <a:ea typeface="Arial"/>
                          <a:cs typeface="Arial"/>
                          <a:sym typeface="Arial"/>
                        </a:rPr>
                        <a:t>1</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rgbClr val="7F7F7F"/>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ctr">
                        <a:spcBef>
                          <a:spcPts val="0"/>
                        </a:spcBef>
                        <a:buNone/>
                      </a:pPr>
                      <a:r>
                        <a:rPr b="0" lang="en-US" sz="600">
                          <a:solidFill>
                            <a:schemeClr val="dk1"/>
                          </a:solidFill>
                          <a:latin typeface="Arial"/>
                          <a:ea typeface="Arial"/>
                          <a:cs typeface="Arial"/>
                          <a:sym typeface="Arial"/>
                        </a:rPr>
                        <a:t>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
        <p:nvSpPr>
          <p:cNvPr id="924" name="Shape 924"/>
          <p:cNvSpPr txBox="1"/>
          <p:nvPr/>
        </p:nvSpPr>
        <p:spPr>
          <a:xfrm rot="-2349781">
            <a:off x="6617670" y="1230141"/>
            <a:ext cx="657168"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Words</a:t>
            </a:r>
          </a:p>
        </p:txBody>
      </p:sp>
      <p:sp>
        <p:nvSpPr>
          <p:cNvPr id="925" name="Shape 925"/>
          <p:cNvSpPr txBox="1"/>
          <p:nvPr/>
        </p:nvSpPr>
        <p:spPr>
          <a:xfrm rot="-2349781">
            <a:off x="6889157" y="1081974"/>
            <a:ext cx="1126399"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ScrambWord</a:t>
            </a:r>
          </a:p>
        </p:txBody>
      </p:sp>
      <p:sp>
        <p:nvSpPr>
          <p:cNvPr id="926" name="Shape 926"/>
          <p:cNvSpPr txBox="1"/>
          <p:nvPr/>
        </p:nvSpPr>
        <p:spPr>
          <a:xfrm rot="-2349781">
            <a:off x="7330394" y="1204711"/>
            <a:ext cx="737702"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Objects</a:t>
            </a:r>
          </a:p>
        </p:txBody>
      </p:sp>
      <p:sp>
        <p:nvSpPr>
          <p:cNvPr id="927" name="Shape 927"/>
          <p:cNvSpPr txBox="1"/>
          <p:nvPr/>
        </p:nvSpPr>
        <p:spPr>
          <a:xfrm rot="-2349781">
            <a:off x="7644965" y="1127915"/>
            <a:ext cx="980910"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ScrambObj</a:t>
            </a:r>
          </a:p>
        </p:txBody>
      </p:sp>
      <p:sp>
        <p:nvSpPr>
          <p:cNvPr id="928" name="Shape 928"/>
          <p:cNvSpPr txBox="1"/>
          <p:nvPr/>
        </p:nvSpPr>
        <p:spPr>
          <a:xfrm rot="-2349781">
            <a:off x="8178666" y="1315563"/>
            <a:ext cx="386644"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400">
                <a:solidFill>
                  <a:schemeClr val="dk1"/>
                </a:solidFill>
                <a:latin typeface="Calibri"/>
                <a:ea typeface="Calibri"/>
                <a:cs typeface="Calibri"/>
                <a:sym typeface="Calibri"/>
              </a:rPr>
              <a:t>Fix</a:t>
            </a:r>
          </a:p>
        </p:txBody>
      </p:sp>
      <p:cxnSp>
        <p:nvCxnSpPr>
          <p:cNvPr id="929" name="Shape 929"/>
          <p:cNvCxnSpPr/>
          <p:nvPr/>
        </p:nvCxnSpPr>
        <p:spPr>
          <a:xfrm>
            <a:off x="586409" y="1699591"/>
            <a:ext cx="0" cy="4641574"/>
          </a:xfrm>
          <a:prstGeom prst="straightConnector1">
            <a:avLst/>
          </a:prstGeom>
          <a:noFill/>
          <a:ln cap="flat" cmpd="sng" w="38100">
            <a:solidFill>
              <a:schemeClr val="accent6"/>
            </a:solidFill>
            <a:prstDash val="solid"/>
            <a:miter lim="800000"/>
            <a:headEnd len="med" w="med" type="none"/>
            <a:tailEnd len="lg" w="lg" type="stealth"/>
          </a:ln>
        </p:spPr>
      </p:cxnSp>
      <p:sp>
        <p:nvSpPr>
          <p:cNvPr id="930" name="Shape 930"/>
          <p:cNvSpPr txBox="1"/>
          <p:nvPr/>
        </p:nvSpPr>
        <p:spPr>
          <a:xfrm rot="-5400000">
            <a:off x="-19877" y="3299791"/>
            <a:ext cx="64953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Time</a:t>
            </a:r>
          </a:p>
        </p:txBody>
      </p:sp>
      <p:grpSp>
        <p:nvGrpSpPr>
          <p:cNvPr id="931" name="Shape 931"/>
          <p:cNvGrpSpPr/>
          <p:nvPr/>
        </p:nvGrpSpPr>
        <p:grpSpPr>
          <a:xfrm>
            <a:off x="2300232" y="1025451"/>
            <a:ext cx="4087365" cy="5550228"/>
            <a:chOff x="2300232" y="1025451"/>
            <a:chExt cx="4087365" cy="5550228"/>
          </a:xfrm>
        </p:grpSpPr>
        <p:pic>
          <p:nvPicPr>
            <p:cNvPr id="932" name="Shape 932"/>
            <p:cNvPicPr preferRelativeResize="0"/>
            <p:nvPr/>
          </p:nvPicPr>
          <p:blipFill rotWithShape="1">
            <a:blip r:embed="rId3">
              <a:alphaModFix/>
            </a:blip>
            <a:srcRect b="59636" l="0" r="0" t="20060"/>
            <a:stretch/>
          </p:blipFill>
          <p:spPr>
            <a:xfrm>
              <a:off x="2691992" y="2220338"/>
              <a:ext cx="3590855" cy="561976"/>
            </a:xfrm>
            <a:prstGeom prst="rect">
              <a:avLst/>
            </a:prstGeom>
            <a:noFill/>
            <a:ln>
              <a:noFill/>
            </a:ln>
          </p:spPr>
        </p:pic>
        <p:pic>
          <p:nvPicPr>
            <p:cNvPr id="933" name="Shape 933"/>
            <p:cNvPicPr preferRelativeResize="0"/>
            <p:nvPr/>
          </p:nvPicPr>
          <p:blipFill rotWithShape="1">
            <a:blip r:embed="rId3">
              <a:alphaModFix/>
            </a:blip>
            <a:srcRect b="79940" l="0" r="0" t="0"/>
            <a:stretch/>
          </p:blipFill>
          <p:spPr>
            <a:xfrm>
              <a:off x="2691992" y="1665101"/>
              <a:ext cx="3590855" cy="555237"/>
            </a:xfrm>
            <a:prstGeom prst="rect">
              <a:avLst/>
            </a:prstGeom>
            <a:noFill/>
            <a:ln>
              <a:noFill/>
            </a:ln>
          </p:spPr>
        </p:pic>
        <p:pic>
          <p:nvPicPr>
            <p:cNvPr id="934" name="Shape 934"/>
            <p:cNvPicPr preferRelativeResize="0"/>
            <p:nvPr/>
          </p:nvPicPr>
          <p:blipFill rotWithShape="1">
            <a:blip r:embed="rId3">
              <a:alphaModFix/>
            </a:blip>
            <a:srcRect b="40902" l="0" r="0" t="39332"/>
            <a:stretch/>
          </p:blipFill>
          <p:spPr>
            <a:xfrm>
              <a:off x="2691992" y="3278912"/>
              <a:ext cx="3590855" cy="547061"/>
            </a:xfrm>
            <a:prstGeom prst="rect">
              <a:avLst/>
            </a:prstGeom>
            <a:noFill/>
            <a:ln>
              <a:noFill/>
            </a:ln>
          </p:spPr>
        </p:pic>
        <p:pic>
          <p:nvPicPr>
            <p:cNvPr id="935" name="Shape 935"/>
            <p:cNvPicPr preferRelativeResize="0"/>
            <p:nvPr/>
          </p:nvPicPr>
          <p:blipFill rotWithShape="1">
            <a:blip r:embed="rId3">
              <a:alphaModFix/>
            </a:blip>
            <a:srcRect b="18934" l="0" r="0" t="60761"/>
            <a:stretch/>
          </p:blipFill>
          <p:spPr>
            <a:xfrm>
              <a:off x="2691992" y="4385114"/>
              <a:ext cx="3590855" cy="561977"/>
            </a:xfrm>
            <a:prstGeom prst="rect">
              <a:avLst/>
            </a:prstGeom>
            <a:noFill/>
            <a:ln>
              <a:noFill/>
            </a:ln>
          </p:spPr>
        </p:pic>
        <p:pic>
          <p:nvPicPr>
            <p:cNvPr id="936" name="Shape 936"/>
            <p:cNvPicPr preferRelativeResize="0"/>
            <p:nvPr/>
          </p:nvPicPr>
          <p:blipFill rotWithShape="1">
            <a:blip r:embed="rId3">
              <a:alphaModFix/>
            </a:blip>
            <a:srcRect b="0" l="0" r="0" t="81066"/>
            <a:stretch/>
          </p:blipFill>
          <p:spPr>
            <a:xfrm>
              <a:off x="2691992" y="2782128"/>
              <a:ext cx="3590855" cy="524059"/>
            </a:xfrm>
            <a:prstGeom prst="rect">
              <a:avLst/>
            </a:prstGeom>
            <a:noFill/>
            <a:ln>
              <a:noFill/>
            </a:ln>
          </p:spPr>
        </p:pic>
        <p:pic>
          <p:nvPicPr>
            <p:cNvPr id="937" name="Shape 937"/>
            <p:cNvPicPr preferRelativeResize="0"/>
            <p:nvPr/>
          </p:nvPicPr>
          <p:blipFill rotWithShape="1">
            <a:blip r:embed="rId3">
              <a:alphaModFix/>
            </a:blip>
            <a:srcRect b="79940" l="0" r="0" t="0"/>
            <a:stretch/>
          </p:blipFill>
          <p:spPr>
            <a:xfrm>
              <a:off x="2691992" y="3829877"/>
              <a:ext cx="3590855" cy="555237"/>
            </a:xfrm>
            <a:prstGeom prst="rect">
              <a:avLst/>
            </a:prstGeom>
            <a:noFill/>
            <a:ln>
              <a:noFill/>
            </a:ln>
          </p:spPr>
        </p:pic>
        <p:pic>
          <p:nvPicPr>
            <p:cNvPr id="938" name="Shape 938"/>
            <p:cNvPicPr preferRelativeResize="0"/>
            <p:nvPr/>
          </p:nvPicPr>
          <p:blipFill rotWithShape="1">
            <a:blip r:embed="rId3">
              <a:alphaModFix/>
            </a:blip>
            <a:srcRect b="0" l="0" r="0" t="81066"/>
            <a:stretch/>
          </p:blipFill>
          <p:spPr>
            <a:xfrm>
              <a:off x="2691992" y="4946904"/>
              <a:ext cx="3590855" cy="524059"/>
            </a:xfrm>
            <a:prstGeom prst="rect">
              <a:avLst/>
            </a:prstGeom>
            <a:noFill/>
            <a:ln>
              <a:noFill/>
            </a:ln>
          </p:spPr>
        </p:pic>
        <p:pic>
          <p:nvPicPr>
            <p:cNvPr id="939" name="Shape 939"/>
            <p:cNvPicPr preferRelativeResize="0"/>
            <p:nvPr/>
          </p:nvPicPr>
          <p:blipFill rotWithShape="1">
            <a:blip r:embed="rId3">
              <a:alphaModFix/>
            </a:blip>
            <a:srcRect b="39236" l="0" r="0" t="39332"/>
            <a:stretch/>
          </p:blipFill>
          <p:spPr>
            <a:xfrm>
              <a:off x="2691992" y="5447827"/>
              <a:ext cx="3590855" cy="593153"/>
            </a:xfrm>
            <a:prstGeom prst="rect">
              <a:avLst/>
            </a:prstGeom>
            <a:noFill/>
            <a:ln>
              <a:noFill/>
            </a:ln>
          </p:spPr>
        </p:pic>
        <p:pic>
          <p:nvPicPr>
            <p:cNvPr id="940" name="Shape 940"/>
            <p:cNvPicPr preferRelativeResize="0"/>
            <p:nvPr/>
          </p:nvPicPr>
          <p:blipFill rotWithShape="1">
            <a:blip r:embed="rId3">
              <a:alphaModFix/>
            </a:blip>
            <a:srcRect b="59636" l="0" r="0" t="20060"/>
            <a:stretch/>
          </p:blipFill>
          <p:spPr>
            <a:xfrm>
              <a:off x="2691992" y="6013703"/>
              <a:ext cx="3590855" cy="561976"/>
            </a:xfrm>
            <a:prstGeom prst="rect">
              <a:avLst/>
            </a:prstGeom>
            <a:noFill/>
            <a:ln>
              <a:noFill/>
            </a:ln>
          </p:spPr>
        </p:pic>
        <p:sp>
          <p:nvSpPr>
            <p:cNvPr id="941" name="Shape 941"/>
            <p:cNvSpPr txBox="1"/>
            <p:nvPr/>
          </p:nvSpPr>
          <p:spPr>
            <a:xfrm>
              <a:off x="2300232" y="2372241"/>
              <a:ext cx="242374" cy="313932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942" name="Shape 942"/>
            <p:cNvSpPr txBox="1"/>
            <p:nvPr/>
          </p:nvSpPr>
          <p:spPr>
            <a:xfrm rot="-2349781">
              <a:off x="2623535" y="1231766"/>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p>
          </p:txBody>
        </p:sp>
        <p:sp>
          <p:nvSpPr>
            <p:cNvPr id="943" name="Shape 943"/>
            <p:cNvSpPr txBox="1"/>
            <p:nvPr/>
          </p:nvSpPr>
          <p:spPr>
            <a:xfrm rot="-2349781">
              <a:off x="3260843" y="1231767"/>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p>
          </p:txBody>
        </p:sp>
        <p:sp>
          <p:nvSpPr>
            <p:cNvPr id="944" name="Shape 944"/>
            <p:cNvSpPr txBox="1"/>
            <p:nvPr/>
          </p:nvSpPr>
          <p:spPr>
            <a:xfrm rot="-2349781">
              <a:off x="5574356" y="1231768"/>
              <a:ext cx="78476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p>
          </p:txBody>
        </p:sp>
        <p:sp>
          <p:nvSpPr>
            <p:cNvPr id="945" name="Shape 945"/>
            <p:cNvSpPr txBox="1"/>
            <p:nvPr/>
          </p:nvSpPr>
          <p:spPr>
            <a:xfrm>
              <a:off x="4180259" y="1223750"/>
              <a:ext cx="10550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  </a:t>
              </a:r>
            </a:p>
          </p:txBody>
        </p:sp>
      </p:grpSp>
      <p:sp>
        <p:nvSpPr>
          <p:cNvPr id="946" name="Shape 946"/>
          <p:cNvSpPr txBox="1"/>
          <p:nvPr/>
        </p:nvSpPr>
        <p:spPr>
          <a:xfrm>
            <a:off x="2120608" y="1573387"/>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a:t>
            </a:r>
          </a:p>
        </p:txBody>
      </p:sp>
      <p:sp>
        <p:nvSpPr>
          <p:cNvPr id="947" name="Shape 947"/>
          <p:cNvSpPr txBox="1"/>
          <p:nvPr/>
        </p:nvSpPr>
        <p:spPr>
          <a:xfrm>
            <a:off x="2120608" y="1782921"/>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TR2</a:t>
            </a:r>
          </a:p>
        </p:txBody>
      </p:sp>
      <p:sp>
        <p:nvSpPr>
          <p:cNvPr id="948" name="Shape 948"/>
          <p:cNvSpPr txBox="1"/>
          <p:nvPr/>
        </p:nvSpPr>
        <p:spPr>
          <a:xfrm>
            <a:off x="2120608" y="2012774"/>
            <a:ext cx="53893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TR3</a:t>
            </a:r>
          </a:p>
        </p:txBody>
      </p:sp>
      <p:sp>
        <p:nvSpPr>
          <p:cNvPr id="949" name="Shape 949"/>
          <p:cNvSpPr txBox="1"/>
          <p:nvPr/>
        </p:nvSpPr>
        <p:spPr>
          <a:xfrm>
            <a:off x="1886569" y="6022174"/>
            <a:ext cx="77296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TR164</a:t>
            </a:r>
          </a:p>
        </p:txBody>
      </p:sp>
      <p:sp>
        <p:nvSpPr>
          <p:cNvPr id="950" name="Shape 950"/>
          <p:cNvSpPr txBox="1"/>
          <p:nvPr/>
        </p:nvSpPr>
        <p:spPr>
          <a:xfrm>
            <a:off x="1886569" y="6252901"/>
            <a:ext cx="77296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TR165</a:t>
            </a:r>
          </a:p>
        </p:txBody>
      </p:sp>
      <p:sp>
        <p:nvSpPr>
          <p:cNvPr id="951" name="Shape 951"/>
          <p:cNvSpPr txBox="1"/>
          <p:nvPr/>
        </p:nvSpPr>
        <p:spPr>
          <a:xfrm>
            <a:off x="729440" y="1753117"/>
            <a:ext cx="1425390" cy="369332"/>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Word Block 1</a:t>
            </a:r>
          </a:p>
        </p:txBody>
      </p:sp>
      <p:sp>
        <p:nvSpPr>
          <p:cNvPr id="952" name="Shape 952"/>
          <p:cNvSpPr txBox="1"/>
          <p:nvPr/>
        </p:nvSpPr>
        <p:spPr>
          <a:xfrm>
            <a:off x="804749" y="6062835"/>
            <a:ext cx="1274773" cy="646331"/>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ScramWord</a:t>
            </a:r>
          </a:p>
          <a:p>
            <a:pPr indent="0" lvl="0" marL="0" marR="0" rtl="0" algn="ctr">
              <a:spcBef>
                <a:spcPts val="0"/>
              </a:spcBef>
              <a:buNone/>
            </a:pPr>
            <a:r>
              <a:rPr lang="en-US" sz="1800">
                <a:solidFill>
                  <a:schemeClr val="dk1"/>
                </a:solidFill>
                <a:latin typeface="Calibri"/>
                <a:ea typeface="Calibri"/>
                <a:cs typeface="Calibri"/>
                <a:sym typeface="Calibri"/>
              </a:rPr>
              <a:t> Block 6</a:t>
            </a:r>
          </a:p>
        </p:txBody>
      </p:sp>
      <p:sp>
        <p:nvSpPr>
          <p:cNvPr id="953" name="Shape 953"/>
          <p:cNvSpPr txBox="1"/>
          <p:nvPr/>
        </p:nvSpPr>
        <p:spPr>
          <a:xfrm>
            <a:off x="804749" y="2220338"/>
            <a:ext cx="1274773" cy="646331"/>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ScramWord</a:t>
            </a:r>
          </a:p>
          <a:p>
            <a:pPr indent="0" lvl="0" marL="0" marR="0" rtl="0" algn="ctr">
              <a:spcBef>
                <a:spcPts val="0"/>
              </a:spcBef>
              <a:buNone/>
            </a:pPr>
            <a:r>
              <a:rPr lang="en-US" sz="1800">
                <a:solidFill>
                  <a:schemeClr val="dk1"/>
                </a:solidFill>
                <a:latin typeface="Calibri"/>
                <a:ea typeface="Calibri"/>
                <a:cs typeface="Calibri"/>
                <a:sym typeface="Calibri"/>
              </a:rPr>
              <a:t> Block 1</a:t>
            </a:r>
          </a:p>
        </p:txBody>
      </p:sp>
      <p:sp>
        <p:nvSpPr>
          <p:cNvPr id="954" name="Shape 954"/>
          <p:cNvSpPr txBox="1"/>
          <p:nvPr/>
        </p:nvSpPr>
        <p:spPr>
          <a:xfrm>
            <a:off x="858482" y="2850958"/>
            <a:ext cx="1167307" cy="369332"/>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Fix Block 1</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pic>
        <p:nvPicPr>
          <p:cNvPr descr="1_CodeBlock_1.tiff" id="959" name="Shape 959"/>
          <p:cNvPicPr preferRelativeResize="0"/>
          <p:nvPr/>
        </p:nvPicPr>
        <p:blipFill rotWithShape="1">
          <a:blip r:embed="rId3">
            <a:alphaModFix/>
          </a:blip>
          <a:srcRect b="0" l="0" r="0" t="0"/>
          <a:stretch/>
        </p:blipFill>
        <p:spPr>
          <a:xfrm>
            <a:off x="0" y="562344"/>
            <a:ext cx="9144000" cy="466651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pic>
        <p:nvPicPr>
          <p:cNvPr descr="1_CodeBlock_1.tiff" id="964" name="Shape 964"/>
          <p:cNvPicPr preferRelativeResize="0"/>
          <p:nvPr/>
        </p:nvPicPr>
        <p:blipFill rotWithShape="1">
          <a:blip r:embed="rId3">
            <a:alphaModFix/>
          </a:blip>
          <a:srcRect b="0" l="0" r="0" t="0"/>
          <a:stretch/>
        </p:blipFill>
        <p:spPr>
          <a:xfrm>
            <a:off x="0" y="562344"/>
            <a:ext cx="9144000" cy="4666512"/>
          </a:xfrm>
          <a:prstGeom prst="rect">
            <a:avLst/>
          </a:prstGeom>
          <a:noFill/>
          <a:ln>
            <a:noFill/>
          </a:ln>
        </p:spPr>
      </p:pic>
      <p:sp>
        <p:nvSpPr>
          <p:cNvPr id="965" name="Shape 965"/>
          <p:cNvSpPr/>
          <p:nvPr/>
        </p:nvSpPr>
        <p:spPr>
          <a:xfrm>
            <a:off x="-254000" y="2584824"/>
            <a:ext cx="9876118" cy="3570941"/>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pic>
        <p:nvPicPr>
          <p:cNvPr descr="1_CodeBlock_1.tiff" id="970" name="Shape 970"/>
          <p:cNvPicPr preferRelativeResize="0"/>
          <p:nvPr/>
        </p:nvPicPr>
        <p:blipFill rotWithShape="1">
          <a:blip r:embed="rId3">
            <a:alphaModFix/>
          </a:blip>
          <a:srcRect b="0" l="0" r="0" t="0"/>
          <a:stretch/>
        </p:blipFill>
        <p:spPr>
          <a:xfrm>
            <a:off x="0" y="562344"/>
            <a:ext cx="9144000" cy="4666512"/>
          </a:xfrm>
          <a:prstGeom prst="rect">
            <a:avLst/>
          </a:prstGeom>
          <a:noFill/>
          <a:ln>
            <a:noFill/>
          </a:ln>
        </p:spPr>
      </p:pic>
      <p:sp>
        <p:nvSpPr>
          <p:cNvPr id="971" name="Shape 971"/>
          <p:cNvSpPr/>
          <p:nvPr/>
        </p:nvSpPr>
        <p:spPr>
          <a:xfrm>
            <a:off x="-254000" y="3630706"/>
            <a:ext cx="9876118" cy="2525059"/>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72" name="Shape 972"/>
          <p:cNvSpPr/>
          <p:nvPr/>
        </p:nvSpPr>
        <p:spPr>
          <a:xfrm>
            <a:off x="-460188" y="0"/>
            <a:ext cx="9876118" cy="2525059"/>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pic>
        <p:nvPicPr>
          <p:cNvPr descr="1_CodeBlock_1.tiff" id="977" name="Shape 977"/>
          <p:cNvPicPr preferRelativeResize="0"/>
          <p:nvPr/>
        </p:nvPicPr>
        <p:blipFill rotWithShape="1">
          <a:blip r:embed="rId3">
            <a:alphaModFix/>
          </a:blip>
          <a:srcRect b="0" l="0" r="0" t="0"/>
          <a:stretch/>
        </p:blipFill>
        <p:spPr>
          <a:xfrm>
            <a:off x="0" y="562344"/>
            <a:ext cx="9144000" cy="4666512"/>
          </a:xfrm>
          <a:prstGeom prst="rect">
            <a:avLst/>
          </a:prstGeom>
          <a:noFill/>
          <a:ln>
            <a:noFill/>
          </a:ln>
        </p:spPr>
      </p:pic>
      <p:sp>
        <p:nvSpPr>
          <p:cNvPr id="978" name="Shape 978"/>
          <p:cNvSpPr/>
          <p:nvPr/>
        </p:nvSpPr>
        <p:spPr>
          <a:xfrm>
            <a:off x="-328706" y="418353"/>
            <a:ext cx="9876118" cy="3077882"/>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79" name="Shape 979"/>
          <p:cNvSpPr/>
          <p:nvPr/>
        </p:nvSpPr>
        <p:spPr>
          <a:xfrm>
            <a:off x="-236071" y="4721412"/>
            <a:ext cx="9876118" cy="2259106"/>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Preparation for PLS</a:t>
            </a:r>
          </a:p>
        </p:txBody>
      </p:sp>
      <p:sp>
        <p:nvSpPr>
          <p:cNvPr id="134" name="Shape 134"/>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Cleaning and preprocessing</a:t>
            </a: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Files for:</a:t>
            </a: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PLSGui</a:t>
            </a:r>
          </a:p>
          <a:p>
            <a:pPr indent="-228600" lvl="1" marL="685800" marR="0" rtl="0" algn="l">
              <a:lnSpc>
                <a:spcPct val="90000"/>
              </a:lnSpc>
              <a:spcBef>
                <a:spcPts val="500"/>
              </a:spcBef>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In R on our own</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pic>
        <p:nvPicPr>
          <p:cNvPr descr="1_CodeBlock_1.tiff" id="984" name="Shape 984"/>
          <p:cNvPicPr preferRelativeResize="0"/>
          <p:nvPr/>
        </p:nvPicPr>
        <p:blipFill rotWithShape="1">
          <a:blip r:embed="rId3">
            <a:alphaModFix/>
          </a:blip>
          <a:srcRect b="0" l="0" r="0" t="0"/>
          <a:stretch/>
        </p:blipFill>
        <p:spPr>
          <a:xfrm>
            <a:off x="0" y="562344"/>
            <a:ext cx="9144000" cy="4666512"/>
          </a:xfrm>
          <a:prstGeom prst="rect">
            <a:avLst/>
          </a:prstGeom>
          <a:noFill/>
          <a:ln>
            <a:noFill/>
          </a:ln>
        </p:spPr>
      </p:pic>
      <p:sp>
        <p:nvSpPr>
          <p:cNvPr id="985" name="Shape 985"/>
          <p:cNvSpPr/>
          <p:nvPr/>
        </p:nvSpPr>
        <p:spPr>
          <a:xfrm>
            <a:off x="-328706" y="418352"/>
            <a:ext cx="9876118" cy="4362823"/>
          </a:xfrm>
          <a:prstGeom prst="rect">
            <a:avLst/>
          </a:prstGeom>
          <a:solidFill>
            <a:schemeClr val="lt1">
              <a:alpha val="87843"/>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pic>
        <p:nvPicPr>
          <p:cNvPr descr="2_NIfTI_Info.tiff" id="990" name="Shape 990"/>
          <p:cNvPicPr preferRelativeResize="0"/>
          <p:nvPr/>
        </p:nvPicPr>
        <p:blipFill rotWithShape="1">
          <a:blip r:embed="rId3">
            <a:alphaModFix/>
          </a:blip>
          <a:srcRect b="0" l="0" r="0" t="0"/>
          <a:stretch/>
        </p:blipFill>
        <p:spPr>
          <a:xfrm>
            <a:off x="2063750" y="463550"/>
            <a:ext cx="5321300" cy="33909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pic>
        <p:nvPicPr>
          <p:cNvPr descr="1_CodeBlock_1.tiff" id="995" name="Shape 995"/>
          <p:cNvPicPr preferRelativeResize="0"/>
          <p:nvPr/>
        </p:nvPicPr>
        <p:blipFill rotWithShape="1">
          <a:blip r:embed="rId3">
            <a:alphaModFix/>
          </a:blip>
          <a:srcRect b="8368" l="0" r="0" t="65078"/>
          <a:stretch/>
        </p:blipFill>
        <p:spPr>
          <a:xfrm>
            <a:off x="0" y="1022310"/>
            <a:ext cx="9144000" cy="123916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pic>
        <p:nvPicPr>
          <p:cNvPr descr="3_Vectorize.tiff" id="1000" name="Shape 1000"/>
          <p:cNvPicPr preferRelativeResize="0"/>
          <p:nvPr/>
        </p:nvPicPr>
        <p:blipFill rotWithShape="1">
          <a:blip r:embed="rId3">
            <a:alphaModFix/>
          </a:blip>
          <a:srcRect b="0" l="0" r="0" t="0"/>
          <a:stretch/>
        </p:blipFill>
        <p:spPr>
          <a:xfrm>
            <a:off x="0" y="4598955"/>
            <a:ext cx="9144000" cy="1534531"/>
          </a:xfrm>
          <a:prstGeom prst="rect">
            <a:avLst/>
          </a:prstGeom>
          <a:noFill/>
          <a:ln>
            <a:noFill/>
          </a:ln>
        </p:spPr>
      </p:pic>
      <p:pic>
        <p:nvPicPr>
          <p:cNvPr descr="1_CodeBlock_1.tiff" id="1001" name="Shape 1001"/>
          <p:cNvPicPr preferRelativeResize="0"/>
          <p:nvPr/>
        </p:nvPicPr>
        <p:blipFill rotWithShape="1">
          <a:blip r:embed="rId4">
            <a:alphaModFix/>
          </a:blip>
          <a:srcRect b="8368" l="0" r="0" t="65078"/>
          <a:stretch/>
        </p:blipFill>
        <p:spPr>
          <a:xfrm>
            <a:off x="0" y="1022310"/>
            <a:ext cx="9144000" cy="123916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pic>
        <p:nvPicPr>
          <p:cNvPr descr="3_Vectorize.tiff" id="1006" name="Shape 1006"/>
          <p:cNvPicPr preferRelativeResize="0"/>
          <p:nvPr/>
        </p:nvPicPr>
        <p:blipFill rotWithShape="1">
          <a:blip r:embed="rId3">
            <a:alphaModFix/>
          </a:blip>
          <a:srcRect b="0" l="0" r="0" t="0"/>
          <a:stretch/>
        </p:blipFill>
        <p:spPr>
          <a:xfrm>
            <a:off x="0" y="4598955"/>
            <a:ext cx="9144000" cy="1534531"/>
          </a:xfrm>
          <a:prstGeom prst="rect">
            <a:avLst/>
          </a:prstGeom>
          <a:noFill/>
          <a:ln>
            <a:noFill/>
          </a:ln>
        </p:spPr>
      </p:pic>
      <p:pic>
        <p:nvPicPr>
          <p:cNvPr descr="1_CodeBlock_1.tiff" id="1007" name="Shape 1007"/>
          <p:cNvPicPr preferRelativeResize="0"/>
          <p:nvPr/>
        </p:nvPicPr>
        <p:blipFill rotWithShape="1">
          <a:blip r:embed="rId4">
            <a:alphaModFix/>
          </a:blip>
          <a:srcRect b="8368" l="0" r="0" t="65078"/>
          <a:stretch/>
        </p:blipFill>
        <p:spPr>
          <a:xfrm>
            <a:off x="0" y="1022310"/>
            <a:ext cx="9144000" cy="1239164"/>
          </a:xfrm>
          <a:prstGeom prst="rect">
            <a:avLst/>
          </a:prstGeom>
          <a:noFill/>
          <a:ln>
            <a:noFill/>
          </a:ln>
        </p:spPr>
      </p:pic>
      <p:cxnSp>
        <p:nvCxnSpPr>
          <p:cNvPr id="1008" name="Shape 1008"/>
          <p:cNvCxnSpPr/>
          <p:nvPr/>
        </p:nvCxnSpPr>
        <p:spPr>
          <a:xfrm>
            <a:off x="1583763" y="2136588"/>
            <a:ext cx="3466353" cy="2719294"/>
          </a:xfrm>
          <a:prstGeom prst="straightConnector1">
            <a:avLst/>
          </a:prstGeom>
          <a:noFill/>
          <a:ln cap="flat" cmpd="sng" w="50800">
            <a:solidFill>
              <a:srgbClr val="FF0000"/>
            </a:solidFill>
            <a:prstDash val="solid"/>
            <a:miter lim="800000"/>
            <a:headEnd len="lg" w="lg" type="stealth"/>
            <a:tailEnd len="lg" w="lg" type="stealth"/>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pic>
        <p:nvPicPr>
          <p:cNvPr descr="3_Vectorize.tiff" id="1013" name="Shape 1013"/>
          <p:cNvPicPr preferRelativeResize="0"/>
          <p:nvPr/>
        </p:nvPicPr>
        <p:blipFill rotWithShape="1">
          <a:blip r:embed="rId3">
            <a:alphaModFix/>
          </a:blip>
          <a:srcRect b="0" l="0" r="0" t="0"/>
          <a:stretch/>
        </p:blipFill>
        <p:spPr>
          <a:xfrm>
            <a:off x="0" y="4598955"/>
            <a:ext cx="9144000" cy="1534531"/>
          </a:xfrm>
          <a:prstGeom prst="rect">
            <a:avLst/>
          </a:prstGeom>
          <a:noFill/>
          <a:ln>
            <a:noFill/>
          </a:ln>
        </p:spPr>
      </p:pic>
      <p:cxnSp>
        <p:nvCxnSpPr>
          <p:cNvPr id="1014" name="Shape 1014"/>
          <p:cNvCxnSpPr/>
          <p:nvPr/>
        </p:nvCxnSpPr>
        <p:spPr>
          <a:xfrm>
            <a:off x="4258235" y="2181412"/>
            <a:ext cx="0" cy="2659529"/>
          </a:xfrm>
          <a:prstGeom prst="straightConnector1">
            <a:avLst/>
          </a:prstGeom>
          <a:noFill/>
          <a:ln cap="flat" cmpd="sng" w="50800">
            <a:solidFill>
              <a:srgbClr val="FF0000"/>
            </a:solidFill>
            <a:prstDash val="solid"/>
            <a:miter lim="800000"/>
            <a:headEnd len="lg" w="lg" type="stealth"/>
            <a:tailEnd len="lg" w="lg" type="stealth"/>
          </a:ln>
        </p:spPr>
      </p:cxnSp>
      <p:sp>
        <p:nvSpPr>
          <p:cNvPr id="1015" name="Shape 1015"/>
          <p:cNvSpPr txBox="1"/>
          <p:nvPr/>
        </p:nvSpPr>
        <p:spPr>
          <a:xfrm>
            <a:off x="3077885" y="1718235"/>
            <a:ext cx="2422546"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rgbClr val="FF0000"/>
                </a:solidFill>
                <a:latin typeface="Calibri"/>
                <a:ea typeface="Calibri"/>
                <a:cs typeface="Calibri"/>
                <a:sym typeface="Calibri"/>
              </a:rPr>
              <a:t>Concatenate (vectorize)</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pic>
        <p:nvPicPr>
          <p:cNvPr descr="3_Vectorize.tiff" id="1020" name="Shape 1020"/>
          <p:cNvPicPr preferRelativeResize="0"/>
          <p:nvPr/>
        </p:nvPicPr>
        <p:blipFill rotWithShape="1">
          <a:blip r:embed="rId3">
            <a:alphaModFix/>
          </a:blip>
          <a:srcRect b="0" l="0" r="0" t="0"/>
          <a:stretch/>
        </p:blipFill>
        <p:spPr>
          <a:xfrm>
            <a:off x="0" y="4598955"/>
            <a:ext cx="9144000" cy="1534531"/>
          </a:xfrm>
          <a:prstGeom prst="rect">
            <a:avLst/>
          </a:prstGeom>
          <a:noFill/>
          <a:ln>
            <a:noFill/>
          </a:ln>
        </p:spPr>
      </p:pic>
      <p:cxnSp>
        <p:nvCxnSpPr>
          <p:cNvPr id="1021" name="Shape 1021"/>
          <p:cNvCxnSpPr/>
          <p:nvPr/>
        </p:nvCxnSpPr>
        <p:spPr>
          <a:xfrm>
            <a:off x="3062941" y="2211294"/>
            <a:ext cx="0" cy="2659529"/>
          </a:xfrm>
          <a:prstGeom prst="straightConnector1">
            <a:avLst/>
          </a:prstGeom>
          <a:noFill/>
          <a:ln cap="flat" cmpd="sng" w="50800">
            <a:solidFill>
              <a:srgbClr val="FF0000"/>
            </a:solidFill>
            <a:prstDash val="solid"/>
            <a:miter lim="800000"/>
            <a:headEnd len="lg" w="lg" type="stealth"/>
            <a:tailEnd len="lg" w="lg" type="stealth"/>
          </a:ln>
        </p:spPr>
      </p:cxnSp>
      <p:sp>
        <p:nvSpPr>
          <p:cNvPr id="1022" name="Shape 1022"/>
          <p:cNvSpPr txBox="1"/>
          <p:nvPr/>
        </p:nvSpPr>
        <p:spPr>
          <a:xfrm>
            <a:off x="1419420" y="1748117"/>
            <a:ext cx="3300678"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rgbClr val="FF0000"/>
                </a:solidFill>
                <a:latin typeface="Calibri"/>
                <a:ea typeface="Calibri"/>
                <a:cs typeface="Calibri"/>
                <a:sym typeface="Calibri"/>
              </a:rPr>
              <a:t>Over the fourth dimension (time)</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pic>
        <p:nvPicPr>
          <p:cNvPr descr="3_Vectorize.tiff" id="1027" name="Shape 1027"/>
          <p:cNvPicPr preferRelativeResize="0"/>
          <p:nvPr/>
        </p:nvPicPr>
        <p:blipFill rotWithShape="1">
          <a:blip r:embed="rId3">
            <a:alphaModFix/>
          </a:blip>
          <a:srcRect b="0" l="0" r="0" t="0"/>
          <a:stretch/>
        </p:blipFill>
        <p:spPr>
          <a:xfrm>
            <a:off x="0" y="4598955"/>
            <a:ext cx="9144000" cy="1534531"/>
          </a:xfrm>
          <a:prstGeom prst="rect">
            <a:avLst/>
          </a:prstGeom>
          <a:noFill/>
          <a:ln>
            <a:noFill/>
          </a:ln>
        </p:spPr>
      </p:pic>
      <p:pic>
        <p:nvPicPr>
          <p:cNvPr descr="1_CodeBlock_1.tiff" id="1028" name="Shape 1028"/>
          <p:cNvPicPr preferRelativeResize="0"/>
          <p:nvPr/>
        </p:nvPicPr>
        <p:blipFill rotWithShape="1">
          <a:blip r:embed="rId4">
            <a:alphaModFix/>
          </a:blip>
          <a:srcRect b="8368" l="0" r="0" t="65078"/>
          <a:stretch/>
        </p:blipFill>
        <p:spPr>
          <a:xfrm>
            <a:off x="0" y="1022310"/>
            <a:ext cx="9144000" cy="1239164"/>
          </a:xfrm>
          <a:prstGeom prst="rect">
            <a:avLst/>
          </a:prstGeom>
          <a:noFill/>
          <a:ln>
            <a:noFill/>
          </a:ln>
        </p:spPr>
      </p:pic>
      <p:cxnSp>
        <p:nvCxnSpPr>
          <p:cNvPr id="1029" name="Shape 1029"/>
          <p:cNvCxnSpPr/>
          <p:nvPr/>
        </p:nvCxnSpPr>
        <p:spPr>
          <a:xfrm>
            <a:off x="1284941" y="1329765"/>
            <a:ext cx="986118" cy="3556000"/>
          </a:xfrm>
          <a:prstGeom prst="straightConnector1">
            <a:avLst/>
          </a:prstGeom>
          <a:noFill/>
          <a:ln cap="flat" cmpd="sng" w="50800">
            <a:solidFill>
              <a:srgbClr val="FF0000"/>
            </a:solidFill>
            <a:prstDash val="solid"/>
            <a:miter lim="800000"/>
            <a:headEnd len="lg" w="lg" type="stealth"/>
            <a:tailEnd len="lg" w="lg" type="stealth"/>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pic>
        <p:nvPicPr>
          <p:cNvPr descr="3_Vectorize.tiff" id="1034" name="Shape 1034"/>
          <p:cNvPicPr preferRelativeResize="0"/>
          <p:nvPr/>
        </p:nvPicPr>
        <p:blipFill rotWithShape="1">
          <a:blip r:embed="rId3">
            <a:alphaModFix/>
          </a:blip>
          <a:srcRect b="0" l="0" r="0" t="0"/>
          <a:stretch/>
        </p:blipFill>
        <p:spPr>
          <a:xfrm>
            <a:off x="0" y="4598955"/>
            <a:ext cx="9144000" cy="1534531"/>
          </a:xfrm>
          <a:prstGeom prst="rect">
            <a:avLst/>
          </a:prstGeom>
          <a:noFill/>
          <a:ln>
            <a:noFill/>
          </a:ln>
        </p:spPr>
      </p:pic>
      <p:pic>
        <p:nvPicPr>
          <p:cNvPr descr="1_CodeBlock_1.tiff" id="1035" name="Shape 1035"/>
          <p:cNvPicPr preferRelativeResize="0"/>
          <p:nvPr/>
        </p:nvPicPr>
        <p:blipFill rotWithShape="1">
          <a:blip r:embed="rId4">
            <a:alphaModFix/>
          </a:blip>
          <a:srcRect b="8368" l="0" r="0" t="65078"/>
          <a:stretch/>
        </p:blipFill>
        <p:spPr>
          <a:xfrm>
            <a:off x="0" y="1022310"/>
            <a:ext cx="9144000" cy="1239164"/>
          </a:xfrm>
          <a:prstGeom prst="rect">
            <a:avLst/>
          </a:prstGeom>
          <a:noFill/>
          <a:ln>
            <a:noFill/>
          </a:ln>
        </p:spPr>
      </p:pic>
      <p:cxnSp>
        <p:nvCxnSpPr>
          <p:cNvPr id="1036" name="Shape 1036"/>
          <p:cNvCxnSpPr/>
          <p:nvPr/>
        </p:nvCxnSpPr>
        <p:spPr>
          <a:xfrm>
            <a:off x="1284941" y="1329765"/>
            <a:ext cx="986118" cy="3556000"/>
          </a:xfrm>
          <a:prstGeom prst="straightConnector1">
            <a:avLst/>
          </a:prstGeom>
          <a:noFill/>
          <a:ln cap="flat" cmpd="sng" w="50800">
            <a:solidFill>
              <a:srgbClr val="FF0000"/>
            </a:solidFill>
            <a:prstDash val="solid"/>
            <a:miter lim="800000"/>
            <a:headEnd len="lg" w="lg" type="stealth"/>
            <a:tailEnd len="lg" w="lg" type="stealth"/>
          </a:ln>
        </p:spPr>
      </p:cxnSp>
      <p:pic>
        <p:nvPicPr>
          <p:cNvPr descr="2_NIfTI_Info.tiff" id="1037" name="Shape 1037"/>
          <p:cNvPicPr preferRelativeResize="0"/>
          <p:nvPr/>
        </p:nvPicPr>
        <p:blipFill rotWithShape="1">
          <a:blip r:embed="rId5">
            <a:alphaModFix/>
          </a:blip>
          <a:srcRect b="5716" l="0" r="0" t="64761"/>
          <a:stretch/>
        </p:blipFill>
        <p:spPr>
          <a:xfrm>
            <a:off x="2018926" y="2734235"/>
            <a:ext cx="5321300" cy="100106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pic>
        <p:nvPicPr>
          <p:cNvPr descr="3_Vectorize.tiff" id="1042" name="Shape 1042"/>
          <p:cNvPicPr preferRelativeResize="0"/>
          <p:nvPr/>
        </p:nvPicPr>
        <p:blipFill rotWithShape="1">
          <a:blip r:embed="rId3">
            <a:alphaModFix/>
          </a:blip>
          <a:srcRect b="0" l="0" r="0" t="0"/>
          <a:stretch/>
        </p:blipFill>
        <p:spPr>
          <a:xfrm>
            <a:off x="0" y="4598955"/>
            <a:ext cx="9144000" cy="1534531"/>
          </a:xfrm>
          <a:prstGeom prst="rect">
            <a:avLst/>
          </a:prstGeom>
          <a:noFill/>
          <a:ln>
            <a:noFill/>
          </a:ln>
        </p:spPr>
      </p:pic>
      <p:cxnSp>
        <p:nvCxnSpPr>
          <p:cNvPr id="1043" name="Shape 1043"/>
          <p:cNvCxnSpPr/>
          <p:nvPr/>
        </p:nvCxnSpPr>
        <p:spPr>
          <a:xfrm>
            <a:off x="1195294" y="2181412"/>
            <a:ext cx="0" cy="2659529"/>
          </a:xfrm>
          <a:prstGeom prst="straightConnector1">
            <a:avLst/>
          </a:prstGeom>
          <a:noFill/>
          <a:ln cap="flat" cmpd="sng" w="50800">
            <a:solidFill>
              <a:srgbClr val="FF0000"/>
            </a:solidFill>
            <a:prstDash val="solid"/>
            <a:miter lim="800000"/>
            <a:headEnd len="lg" w="lg" type="stealth"/>
            <a:tailEnd len="lg" w="lg" type="stealth"/>
          </a:ln>
        </p:spPr>
      </p:cxnSp>
      <p:sp>
        <p:nvSpPr>
          <p:cNvPr id="1044" name="Shape 1044"/>
          <p:cNvSpPr txBox="1"/>
          <p:nvPr/>
        </p:nvSpPr>
        <p:spPr>
          <a:xfrm>
            <a:off x="627536" y="1733176"/>
            <a:ext cx="1147895"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rgbClr val="FF0000"/>
                </a:solidFill>
                <a:latin typeface="Calibri"/>
                <a:ea typeface="Calibri"/>
                <a:cs typeface="Calibri"/>
                <a:sym typeface="Calibri"/>
              </a:rPr>
              <a:t>Transpose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Pre-Preparation for PLS</a:t>
            </a:r>
          </a:p>
        </p:txBody>
      </p:sp>
      <p:sp>
        <p:nvSpPr>
          <p:cNvPr id="140" name="Shape 140"/>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fMRI time series with preprocessing</a:t>
            </a: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We performed:</a:t>
            </a: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coregister, slice timing, smooth, normalize to a standard (i.e., MNI) space….</a:t>
            </a: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Mask file</a:t>
            </a: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Other options exist</a:t>
            </a: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physio corrections</a:t>
            </a: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detrending</a:t>
            </a: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censor outlier volumes</a:t>
            </a:r>
          </a:p>
          <a:p>
            <a:pPr indent="-228600" lvl="1" marL="685800" marR="0" rtl="0" algn="l">
              <a:lnSpc>
                <a:spcPct val="90000"/>
              </a:lnSpc>
              <a:spcBef>
                <a:spcPts val="500"/>
              </a:spcBef>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OPPNI</a:t>
            </a: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pic>
        <p:nvPicPr>
          <p:cNvPr descr="3_Vectorize.tiff" id="1049" name="Shape 1049"/>
          <p:cNvPicPr preferRelativeResize="0"/>
          <p:nvPr/>
        </p:nvPicPr>
        <p:blipFill rotWithShape="1">
          <a:blip r:embed="rId3">
            <a:alphaModFix/>
          </a:blip>
          <a:srcRect b="0" l="0" r="0" t="0"/>
          <a:stretch/>
        </p:blipFill>
        <p:spPr>
          <a:xfrm>
            <a:off x="0" y="4598955"/>
            <a:ext cx="9144000" cy="1534531"/>
          </a:xfrm>
          <a:prstGeom prst="rect">
            <a:avLst/>
          </a:prstGeom>
          <a:noFill/>
          <a:ln>
            <a:noFill/>
          </a:ln>
        </p:spPr>
      </p:pic>
      <p:cxnSp>
        <p:nvCxnSpPr>
          <p:cNvPr id="1050" name="Shape 1050"/>
          <p:cNvCxnSpPr/>
          <p:nvPr/>
        </p:nvCxnSpPr>
        <p:spPr>
          <a:xfrm flipH="1">
            <a:off x="478118" y="2181412"/>
            <a:ext cx="717176" cy="2689412"/>
          </a:xfrm>
          <a:prstGeom prst="straightConnector1">
            <a:avLst/>
          </a:prstGeom>
          <a:noFill/>
          <a:ln cap="flat" cmpd="sng" w="50800">
            <a:solidFill>
              <a:srgbClr val="FF0000"/>
            </a:solidFill>
            <a:prstDash val="solid"/>
            <a:miter lim="800000"/>
            <a:headEnd len="lg" w="lg" type="stealth"/>
            <a:tailEnd len="lg" w="lg" type="stealth"/>
          </a:ln>
        </p:spPr>
      </p:cxnSp>
      <p:sp>
        <p:nvSpPr>
          <p:cNvPr id="1051" name="Shape 1051"/>
          <p:cNvSpPr txBox="1"/>
          <p:nvPr/>
        </p:nvSpPr>
        <p:spPr>
          <a:xfrm>
            <a:off x="627536" y="1733176"/>
            <a:ext cx="298903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rgbClr val="FF0000"/>
                </a:solidFill>
                <a:latin typeface="Calibri"/>
                <a:ea typeface="Calibri"/>
                <a:cs typeface="Calibri"/>
                <a:sym typeface="Calibri"/>
              </a:rPr>
              <a:t>TR (time) x Voxels (brain only)</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Shape 105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sp>
        <p:nvSpPr>
          <p:cNvPr id="1057" name="Shape 1057"/>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Before we do our PLS let’s talk about some of the preprocessing possibilities and issues</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With TRs you’re going to see temporal effects</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i.e., scanner drift</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Shape 1062"/>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in R</a:t>
            </a:r>
          </a:p>
        </p:txBody>
      </p:sp>
      <p:sp>
        <p:nvSpPr>
          <p:cNvPr id="1063" name="Shape 1063"/>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We’ll talk about two additional levels of preprocessing needed for analyses: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Temporal detrend </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 normalization</a:t>
            </a:r>
          </a:p>
          <a:p>
            <a:pPr indent="-228600" lvl="0" marL="228600" marR="0" rtl="0" algn="l">
              <a:lnSpc>
                <a:spcPct val="90000"/>
              </a:lnSpc>
              <a:spcBef>
                <a:spcPts val="100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We’re going to step through these a bit and visualize with a PCA of just the fMRI data</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Shape 1068"/>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Important analysis rule</a:t>
            </a:r>
          </a:p>
        </p:txBody>
      </p:sp>
      <p:sp>
        <p:nvSpPr>
          <p:cNvPr id="1069" name="Shape 1069"/>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Visualize everything!</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Two variables? → Scatterplot</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More than two? → Be lazy and do a PCA</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Shape 1074"/>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Cleaning &amp; PCA in R</a:t>
            </a:r>
          </a:p>
        </p:txBody>
      </p:sp>
      <p:sp>
        <p:nvSpPr>
          <p:cNvPr id="1075" name="Shape 1075"/>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Code for this found in</a:t>
            </a:r>
            <a:br>
              <a:rPr b="0" i="0" lang="en-US" sz="2800" u="none" cap="none" strike="noStrike">
                <a:solidFill>
                  <a:schemeClr val="dk1"/>
                </a:solidFill>
                <a:latin typeface="Calibri"/>
                <a:ea typeface="Calibri"/>
                <a:cs typeface="Calibri"/>
                <a:sym typeface="Calibri"/>
              </a:rPr>
            </a:b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0_Cleaning_PCA_PLS_Example.R at </a:t>
            </a:r>
            <a:br>
              <a:rPr b="0" i="0" lang="en-US" sz="2800" u="none" cap="none" strike="noStrike">
                <a:solidFill>
                  <a:schemeClr val="dk1"/>
                </a:solidFill>
                <a:latin typeface="Calibri"/>
                <a:ea typeface="Calibri"/>
                <a:cs typeface="Calibri"/>
                <a:sym typeface="Calibri"/>
              </a:rPr>
            </a:b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https://github.com/derekbeaton/Workshops/tree/master/RTC/Oct2017/Part2/R/Code</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Shape 1080"/>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PCA of TR x Voxels</a:t>
            </a:r>
          </a:p>
        </p:txBody>
      </p:sp>
      <p:sp>
        <p:nvSpPr>
          <p:cNvPr id="1081" name="Shape 1081"/>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As is</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pic>
        <p:nvPicPr>
          <p:cNvPr descr="4_ASIS_TR_Designcolors.pdf" id="1087" name="Shape 1087"/>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pic>
        <p:nvPicPr>
          <p:cNvPr descr="5_ASIS_TR_TRcolors.pdf" id="1093" name="Shape 1093"/>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pic>
        <p:nvPicPr>
          <p:cNvPr descr="6_ASIS_TR_TRcolors_lines.pdf" id="1099" name="Shape 1099"/>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cxnSp>
        <p:nvCxnSpPr>
          <p:cNvPr id="1100" name="Shape 1100"/>
          <p:cNvCxnSpPr/>
          <p:nvPr/>
        </p:nvCxnSpPr>
        <p:spPr>
          <a:xfrm rot="10800000">
            <a:off x="5707529" y="4437529"/>
            <a:ext cx="1568824" cy="1045883"/>
          </a:xfrm>
          <a:prstGeom prst="straightConnector1">
            <a:avLst/>
          </a:prstGeom>
          <a:noFill/>
          <a:ln cap="flat" cmpd="sng" w="50800">
            <a:solidFill>
              <a:srgbClr val="7A31D5"/>
            </a:solidFill>
            <a:prstDash val="solid"/>
            <a:miter lim="800000"/>
            <a:headEnd len="med" w="med" type="none"/>
            <a:tailEnd len="lg" w="lg" type="stealth"/>
          </a:ln>
        </p:spPr>
      </p:cxnSp>
      <p:sp>
        <p:nvSpPr>
          <p:cNvPr id="1101" name="Shape 1101"/>
          <p:cNvSpPr txBox="1"/>
          <p:nvPr/>
        </p:nvSpPr>
        <p:spPr>
          <a:xfrm>
            <a:off x="6708591" y="5662708"/>
            <a:ext cx="1587168" cy="5539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3000">
                <a:solidFill>
                  <a:srgbClr val="7A31D5"/>
                </a:solidFill>
                <a:latin typeface="Calibri"/>
                <a:ea typeface="Calibri"/>
                <a:cs typeface="Calibri"/>
                <a:sym typeface="Calibri"/>
              </a:rPr>
              <a:t>Early TRs</a:t>
            </a: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pic>
        <p:nvPicPr>
          <p:cNvPr descr="6_ASIS_TR_TRcolors_lines.pdf" id="1107" name="Shape 1107"/>
          <p:cNvPicPr preferRelativeResize="0"/>
          <p:nvPr/>
        </p:nvPicPr>
        <p:blipFill rotWithShape="1">
          <a:blip r:embed="rId3">
            <a:alphaModFix/>
          </a:blip>
          <a:srcRect b="0" l="0" r="0" t="0"/>
          <a:stretch/>
        </p:blipFill>
        <p:spPr>
          <a:xfrm>
            <a:off x="1371600" y="228600"/>
            <a:ext cx="6400800" cy="6400800"/>
          </a:xfrm>
          <a:prstGeom prst="rect">
            <a:avLst/>
          </a:prstGeom>
          <a:noFill/>
          <a:ln>
            <a:noFill/>
          </a:ln>
        </p:spPr>
      </p:pic>
      <p:cxnSp>
        <p:nvCxnSpPr>
          <p:cNvPr id="1108" name="Shape 1108"/>
          <p:cNvCxnSpPr/>
          <p:nvPr/>
        </p:nvCxnSpPr>
        <p:spPr>
          <a:xfrm flipH="1" rot="10800000">
            <a:off x="2315882" y="3242235"/>
            <a:ext cx="582706" cy="1359647"/>
          </a:xfrm>
          <a:prstGeom prst="straightConnector1">
            <a:avLst/>
          </a:prstGeom>
          <a:noFill/>
          <a:ln cap="flat" cmpd="sng" w="50800">
            <a:solidFill>
              <a:srgbClr val="5D25A2"/>
            </a:solidFill>
            <a:prstDash val="solid"/>
            <a:miter lim="800000"/>
            <a:headEnd len="med" w="med" type="none"/>
            <a:tailEnd len="lg" w="lg" type="stealth"/>
          </a:ln>
        </p:spPr>
      </p:cxnSp>
      <p:sp>
        <p:nvSpPr>
          <p:cNvPr id="1109" name="Shape 1109"/>
          <p:cNvSpPr txBox="1"/>
          <p:nvPr/>
        </p:nvSpPr>
        <p:spPr>
          <a:xfrm>
            <a:off x="1598709" y="4661648"/>
            <a:ext cx="1716223" cy="553998"/>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3000">
                <a:solidFill>
                  <a:srgbClr val="5D25A2"/>
                </a:solidFill>
                <a:latin typeface="Calibri"/>
                <a:ea typeface="Calibri"/>
                <a:cs typeface="Calibri"/>
                <a:sym typeface="Calibri"/>
              </a:rPr>
              <a:t>TRs 55-70</a:t>
            </a:r>
          </a:p>
        </p:txBody>
      </p:sp>
    </p:spTree>
  </p:cSld>
  <p:clrMapOvr>
    <a:masterClrMapping/>
  </p:clrMapOvr>
</p:sld>
</file>

<file path=ppt/theme/theme1.xml><?xml version="1.0" encoding="utf-8"?>
<a:theme xmlns:a="http://schemas.openxmlformats.org/drawingml/2006/main" xmlns:r="http://schemas.openxmlformats.org/officeDocument/2006/relationships" name="Theme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